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02" r:id="rId1"/>
  </p:sldMasterIdLst>
  <p:notesMasterIdLst>
    <p:notesMasterId r:id="rId27"/>
  </p:notesMasterIdLst>
  <p:sldIdLst>
    <p:sldId id="256" r:id="rId2"/>
    <p:sldId id="281" r:id="rId3"/>
    <p:sldId id="298" r:id="rId4"/>
    <p:sldId id="283" r:id="rId5"/>
    <p:sldId id="257" r:id="rId6"/>
    <p:sldId id="258" r:id="rId7"/>
    <p:sldId id="260" r:id="rId8"/>
    <p:sldId id="293" r:id="rId9"/>
    <p:sldId id="296" r:id="rId10"/>
    <p:sldId id="297" r:id="rId11"/>
    <p:sldId id="295" r:id="rId12"/>
    <p:sldId id="268" r:id="rId13"/>
    <p:sldId id="299" r:id="rId14"/>
    <p:sldId id="273" r:id="rId15"/>
    <p:sldId id="274" r:id="rId16"/>
    <p:sldId id="276" r:id="rId17"/>
    <p:sldId id="277" r:id="rId18"/>
    <p:sldId id="300" r:id="rId19"/>
    <p:sldId id="301" r:id="rId20"/>
    <p:sldId id="284" r:id="rId21"/>
    <p:sldId id="286" r:id="rId22"/>
    <p:sldId id="287" r:id="rId23"/>
    <p:sldId id="288" r:id="rId24"/>
    <p:sldId id="291" r:id="rId25"/>
    <p:sldId id="292" r:id="rId26"/>
  </p:sldIdLst>
  <p:sldSz cx="9144000" cy="5143500" type="screen16x9"/>
  <p:notesSz cx="9144000" cy="51435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83738" autoAdjust="0"/>
  </p:normalViewPr>
  <p:slideViewPr>
    <p:cSldViewPr>
      <p:cViewPr>
        <p:scale>
          <a:sx n="100" d="100"/>
          <a:sy n="100" d="100"/>
        </p:scale>
        <p:origin x="-51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2-11-23T12:27:36.760" idx="1">
    <p:pos x="834" y="57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630AE-FDD0-43EB-A535-177F3A80F88E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85763"/>
            <a:ext cx="3429000" cy="1928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43163"/>
            <a:ext cx="7315200" cy="2314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4738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7C48D-33CD-4BCD-B565-CFE4606DD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C48D-33CD-4BCD-B565-CFE4606DDE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C48D-33CD-4BCD-B565-CFE4606DDEE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C48D-33CD-4BCD-B565-CFE4606DDEE7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857500" y="385763"/>
            <a:ext cx="3429000" cy="19288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7C48D-33CD-4BCD-B565-CFE4606DDEE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marL="12700">
              <a:lnSpc>
                <a:spcPts val="1530"/>
              </a:lnSpc>
            </a:pPr>
            <a:r>
              <a:rPr lang="en-US" spc="-90" smtClean="0"/>
              <a:t>August </a:t>
            </a:r>
            <a:r>
              <a:rPr lang="en-US" smtClean="0"/>
              <a:t>2,</a:t>
            </a:r>
            <a:r>
              <a:rPr lang="en-US" spc="-140" smtClean="0"/>
              <a:t> </a:t>
            </a:r>
            <a:r>
              <a:rPr lang="en-US" spc="-60" smtClean="0"/>
              <a:t>2017</a:t>
            </a:r>
            <a:endParaRPr lang="en-US" spc="-6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marL="39370">
              <a:lnSpc>
                <a:spcPts val="1664"/>
              </a:lnSpc>
            </a:pPr>
            <a:fld id="{81D60167-4931-47E6-BA6A-407CBD079E47}" type="slidenum">
              <a:rPr lang="en-US" spc="85" smtClean="0"/>
              <a:pPr marL="39370">
                <a:lnSpc>
                  <a:spcPts val="1664"/>
                </a:lnSpc>
              </a:pPr>
              <a:t>‹#›</a:t>
            </a:fld>
            <a:endParaRPr lang="en-US" spc="8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762000" y="4295344"/>
            <a:ext cx="7391400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25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US" sz="2800" b="1" spc="-225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AT AL-AMEEN COLLEGE OF LAW</a:t>
            </a:r>
            <a:r>
              <a:rPr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ftr" sz="quarter" idx="11"/>
          </p:nvPr>
        </p:nvSpPr>
        <p:spPr>
          <a:xfrm>
            <a:off x="6934201" y="4629150"/>
            <a:ext cx="1904999" cy="3847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z="1050" spc="-90" dirty="0" smtClean="0"/>
              <a:t>24/11/2022</a:t>
            </a:r>
          </a:p>
          <a:p>
            <a:pPr marL="12700">
              <a:lnSpc>
                <a:spcPts val="1530"/>
              </a:lnSpc>
            </a:pPr>
            <a:endParaRPr sz="1050" spc="-60" dirty="0"/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12"/>
          </p:nvPr>
        </p:nvSpPr>
        <p:spPr>
          <a:xfrm>
            <a:off x="8153400" y="4552950"/>
            <a:ext cx="533400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endParaRPr lang="en-US" sz="1200" spc="85" dirty="0" smtClean="0">
              <a:latin typeface="Calibri" pitchFamily="34" charset="0"/>
              <a:cs typeface="Calibri" pitchFamily="34" charset="0"/>
            </a:endParaRPr>
          </a:p>
          <a:p>
            <a:pPr marL="39370">
              <a:lnSpc>
                <a:spcPts val="1664"/>
              </a:lnSpc>
            </a:pPr>
            <a:endParaRPr sz="1200" spc="85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7" name="Picture 16" descr="Al-Ameen-College-of-Law-Bangalo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94335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COLLEGE CLASS ROOM PHOTOS\IMG_20181204_164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  <p:pic>
        <p:nvPicPr>
          <p:cNvPr id="5123" name="Picture 3" descr="H:\COLLEGE CLASS ROOM PHOTOS\IMG_20181204_16465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3809999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95"/>
              </a:spcBef>
            </a:pPr>
            <a:r>
              <a:rPr sz="3200" spc="-110" dirty="0"/>
              <a:t>HOW </a:t>
            </a:r>
            <a:r>
              <a:rPr sz="3200" spc="-270" dirty="0"/>
              <a:t>TO </a:t>
            </a:r>
            <a:r>
              <a:rPr sz="3200" spc="-120" dirty="0"/>
              <a:t>GET</a:t>
            </a:r>
            <a:r>
              <a:rPr sz="3200" spc="-150" dirty="0"/>
              <a:t> </a:t>
            </a:r>
            <a:r>
              <a:rPr sz="3200" spc="110" dirty="0"/>
              <a:t>MEMBERSHIP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7564373" y="4710298"/>
            <a:ext cx="100393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 13,2021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11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1123950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19" y="1046480"/>
            <a:ext cx="7616190" cy="2905924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 algn="just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80" dirty="0">
                <a:latin typeface="Times New Roman"/>
                <a:cs typeface="Times New Roman"/>
              </a:rPr>
              <a:t>Get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library </a:t>
            </a:r>
            <a:r>
              <a:rPr sz="2400" spc="-110">
                <a:latin typeface="Times New Roman"/>
                <a:cs typeface="Times New Roman"/>
              </a:rPr>
              <a:t>membership </a:t>
            </a:r>
            <a:r>
              <a:rPr sz="2400" spc="-105" smtClean="0">
                <a:latin typeface="Times New Roman"/>
                <a:cs typeface="Times New Roman"/>
              </a:rPr>
              <a:t>Card</a:t>
            </a:r>
            <a:r>
              <a:rPr lang="en-US" sz="2400" spc="-105" dirty="0" smtClean="0">
                <a:latin typeface="Times New Roman"/>
                <a:cs typeface="Times New Roman"/>
              </a:rPr>
              <a:t> and library membership form</a:t>
            </a:r>
            <a:r>
              <a:rPr sz="2400" spc="15" smtClean="0">
                <a:latin typeface="Times New Roman"/>
                <a:cs typeface="Times New Roman"/>
              </a:rPr>
              <a:t> 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354330" algn="l"/>
              </a:tabLst>
            </a:pPr>
            <a:r>
              <a:rPr dirty="0"/>
              <a:t>	</a:t>
            </a:r>
            <a:r>
              <a:rPr sz="2400" spc="-135" dirty="0">
                <a:latin typeface="Times New Roman"/>
                <a:cs typeface="Times New Roman"/>
              </a:rPr>
              <a:t>Fill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25" dirty="0">
                <a:latin typeface="Times New Roman"/>
                <a:cs typeface="Times New Roman"/>
              </a:rPr>
              <a:t>Library Membership </a:t>
            </a:r>
            <a:r>
              <a:rPr sz="2400" spc="-105">
                <a:latin typeface="Times New Roman"/>
                <a:cs typeface="Times New Roman"/>
              </a:rPr>
              <a:t>Card </a:t>
            </a:r>
            <a:r>
              <a:rPr lang="en-US" sz="2400" spc="-105" dirty="0" smtClean="0">
                <a:latin typeface="Times New Roman"/>
                <a:cs typeface="Times New Roman"/>
              </a:rPr>
              <a:t> and Library Membership form </a:t>
            </a:r>
            <a:r>
              <a:rPr sz="2400" spc="-110" smtClean="0">
                <a:latin typeface="Times New Roman"/>
                <a:cs typeface="Times New Roman"/>
              </a:rPr>
              <a:t>in </a:t>
            </a:r>
            <a:r>
              <a:rPr sz="2400" spc="-120" dirty="0">
                <a:latin typeface="Times New Roman"/>
                <a:cs typeface="Times New Roman"/>
              </a:rPr>
              <a:t>Capital </a:t>
            </a:r>
            <a:r>
              <a:rPr sz="2400" spc="-75" dirty="0">
                <a:latin typeface="Times New Roman"/>
                <a:cs typeface="Times New Roman"/>
              </a:rPr>
              <a:t>Letters </a:t>
            </a:r>
            <a:r>
              <a:rPr sz="2400" spc="-135" dirty="0">
                <a:latin typeface="Times New Roman"/>
                <a:cs typeface="Times New Roman"/>
              </a:rPr>
              <a:t>only and </a:t>
            </a:r>
            <a:r>
              <a:rPr sz="2400" spc="-220" dirty="0">
                <a:latin typeface="Times New Roman"/>
                <a:cs typeface="Times New Roman"/>
              </a:rPr>
              <a:t>affix  </a:t>
            </a:r>
            <a:r>
              <a:rPr sz="2400" spc="-100" dirty="0">
                <a:latin typeface="Times New Roman"/>
                <a:cs typeface="Times New Roman"/>
              </a:rPr>
              <a:t>one </a:t>
            </a:r>
            <a:r>
              <a:rPr sz="2400" spc="-85">
                <a:latin typeface="Times New Roman"/>
                <a:cs typeface="Times New Roman"/>
              </a:rPr>
              <a:t>unattested </a:t>
            </a:r>
            <a:r>
              <a:rPr lang="en-US" sz="2400" spc="-105" dirty="0" smtClean="0">
                <a:latin typeface="Times New Roman"/>
                <a:cs typeface="Times New Roman"/>
              </a:rPr>
              <a:t>Stamp</a:t>
            </a:r>
            <a:r>
              <a:rPr sz="2400" spc="-105" smtClean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Size </a:t>
            </a:r>
            <a:r>
              <a:rPr sz="2400" spc="-105" dirty="0">
                <a:latin typeface="Times New Roman"/>
                <a:cs typeface="Times New Roman"/>
              </a:rPr>
              <a:t>Photograph </a:t>
            </a:r>
            <a:r>
              <a:rPr sz="2400" spc="-100">
                <a:latin typeface="Times New Roman"/>
                <a:cs typeface="Times New Roman"/>
              </a:rPr>
              <a:t>on </a:t>
            </a:r>
            <a:r>
              <a:rPr sz="2400" spc="-40" smtClean="0">
                <a:latin typeface="Times New Roman"/>
                <a:cs typeface="Times New Roman"/>
              </a:rPr>
              <a:t>I</a:t>
            </a:r>
            <a:r>
              <a:rPr lang="en-US" sz="2400" spc="-40" dirty="0" smtClean="0">
                <a:latin typeface="Times New Roman"/>
                <a:cs typeface="Times New Roman"/>
              </a:rPr>
              <a:t> .D</a:t>
            </a:r>
            <a:r>
              <a:rPr sz="2400" spc="-40" smtClean="0">
                <a:latin typeface="Times New Roman"/>
                <a:cs typeface="Times New Roman"/>
              </a:rPr>
              <a:t> </a:t>
            </a:r>
            <a:r>
              <a:rPr sz="2400" spc="-105" smtClean="0">
                <a:latin typeface="Times New Roman"/>
                <a:cs typeface="Times New Roman"/>
              </a:rPr>
              <a:t>Card</a:t>
            </a:r>
            <a:r>
              <a:rPr lang="en-US" sz="2400" spc="-105" dirty="0" smtClean="0">
                <a:latin typeface="Times New Roman"/>
                <a:cs typeface="Times New Roman"/>
              </a:rPr>
              <a:t>   and Library  membership form </a:t>
            </a:r>
            <a:r>
              <a:rPr lang="en-US" sz="2400" spc="-100" dirty="0" smtClean="0">
                <a:latin typeface="Times New Roman"/>
                <a:cs typeface="Times New Roman"/>
              </a:rPr>
              <a:t>along with two extra stamp size photo.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80" dirty="0">
                <a:latin typeface="Times New Roman"/>
                <a:cs typeface="Times New Roman"/>
              </a:rPr>
              <a:t>Get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10" dirty="0">
                <a:latin typeface="Times New Roman"/>
                <a:cs typeface="Times New Roman"/>
              </a:rPr>
              <a:t>membership </a:t>
            </a:r>
            <a:r>
              <a:rPr sz="2400" spc="-105" dirty="0">
                <a:latin typeface="Times New Roman"/>
                <a:cs typeface="Times New Roman"/>
              </a:rPr>
              <a:t>card </a:t>
            </a:r>
            <a:r>
              <a:rPr sz="2400" spc="-135" dirty="0">
                <a:latin typeface="Times New Roman"/>
                <a:cs typeface="Times New Roman"/>
              </a:rPr>
              <a:t>signed </a:t>
            </a:r>
            <a:r>
              <a:rPr sz="2400" spc="-105">
                <a:latin typeface="Times New Roman"/>
                <a:cs typeface="Times New Roman"/>
              </a:rPr>
              <a:t>from </a:t>
            </a:r>
            <a:r>
              <a:rPr lang="en-US" sz="2400" spc="-150" dirty="0" smtClean="0">
                <a:latin typeface="Times New Roman"/>
                <a:cs typeface="Times New Roman"/>
              </a:rPr>
              <a:t>Librarian</a:t>
            </a:r>
            <a:r>
              <a:rPr sz="2400" spc="-95" smtClean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tabLst>
                <a:tab pos="285750" algn="l"/>
              </a:tabLst>
            </a:pP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0112" y="195326"/>
            <a:ext cx="7772400" cy="857250"/>
          </a:xfrm>
          <a:custGeom>
            <a:avLst/>
            <a:gdLst/>
            <a:ahLst/>
            <a:cxnLst/>
            <a:rect l="l" t="t" r="r" b="b"/>
            <a:pathLst>
              <a:path w="7772400" h="857250">
                <a:moveTo>
                  <a:pt x="7772400" y="0"/>
                </a:moveTo>
                <a:lnTo>
                  <a:pt x="0" y="0"/>
                </a:lnTo>
                <a:lnTo>
                  <a:pt x="0" y="857250"/>
                </a:lnTo>
                <a:lnTo>
                  <a:pt x="7772400" y="857250"/>
                </a:lnTo>
                <a:lnTo>
                  <a:pt x="7772400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90800" y="448819"/>
            <a:ext cx="3570605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3200" spc="-120" dirty="0"/>
              <a:t>Library</a:t>
            </a:r>
            <a:r>
              <a:rPr sz="3200" spc="-245" dirty="0"/>
              <a:t> </a:t>
            </a:r>
            <a:r>
              <a:rPr sz="3200" spc="-30" dirty="0"/>
              <a:t>Services</a:t>
            </a:r>
            <a:endParaRPr sz="3200"/>
          </a:p>
        </p:txBody>
      </p:sp>
      <p:sp>
        <p:nvSpPr>
          <p:cNvPr id="16" name="object 16"/>
          <p:cNvSpPr txBox="1">
            <a:spLocks noGrp="1"/>
          </p:cNvSpPr>
          <p:nvPr>
            <p:ph type="ftr" sz="quarter" idx="11"/>
          </p:nvPr>
        </p:nvSpPr>
        <p:spPr>
          <a:xfrm>
            <a:off x="7564373" y="4710298"/>
            <a:ext cx="100393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Nov13,</a:t>
            </a:r>
            <a:r>
              <a:rPr spc="-140" smtClean="0"/>
              <a:t> </a:t>
            </a:r>
            <a:r>
              <a:rPr spc="-60" smtClean="0"/>
              <a:t>2</a:t>
            </a:r>
            <a:r>
              <a:rPr lang="en-US" spc="-60" dirty="0" smtClean="0"/>
              <a:t>021</a:t>
            </a:r>
            <a:endParaRPr spc="-60" dirty="0"/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12</a:t>
            </a:fld>
            <a:endParaRPr spc="85" dirty="0"/>
          </a:p>
        </p:txBody>
      </p:sp>
      <p:sp>
        <p:nvSpPr>
          <p:cNvPr id="4" name="object 4"/>
          <p:cNvSpPr/>
          <p:nvPr/>
        </p:nvSpPr>
        <p:spPr>
          <a:xfrm>
            <a:off x="914400" y="1085850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AD2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93445" y="1035559"/>
            <a:ext cx="4726305" cy="249042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6385" indent="-27432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5" smtClean="0">
                <a:solidFill>
                  <a:srgbClr val="9B2C1F"/>
                </a:solidFill>
                <a:latin typeface="Times New Roman"/>
                <a:cs typeface="Times New Roman"/>
              </a:rPr>
              <a:t>DELNET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INTERNET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dirty="0">
                <a:solidFill>
                  <a:srgbClr val="9B2C1F"/>
                </a:solidFill>
                <a:latin typeface="Times New Roman"/>
                <a:cs typeface="Times New Roman"/>
              </a:rPr>
              <a:t>EXTRA BOOKS </a:t>
            </a:r>
            <a:r>
              <a:rPr sz="1800" b="1" spc="-20" dirty="0">
                <a:solidFill>
                  <a:srgbClr val="9B2C1F"/>
                </a:solidFill>
                <a:latin typeface="Times New Roman"/>
                <a:cs typeface="Times New Roman"/>
              </a:rPr>
              <a:t>TO </a:t>
            </a: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POSITION</a:t>
            </a:r>
            <a:r>
              <a:rPr sz="1800" b="1" spc="-160" dirty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HOLDERS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REPROGRAPHICS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35" dirty="0">
                <a:solidFill>
                  <a:srgbClr val="9B2C1F"/>
                </a:solidFill>
                <a:latin typeface="Times New Roman"/>
                <a:cs typeface="Times New Roman"/>
              </a:rPr>
              <a:t>OPAC </a:t>
            </a:r>
            <a:r>
              <a:rPr sz="1800" b="1" dirty="0">
                <a:solidFill>
                  <a:srgbClr val="9B2C1F"/>
                </a:solidFill>
                <a:latin typeface="Times New Roman"/>
                <a:cs typeface="Times New Roman"/>
              </a:rPr>
              <a:t>(Online </a:t>
            </a: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Public Access</a:t>
            </a:r>
            <a:r>
              <a:rPr sz="1800" b="1" spc="-105" dirty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9B2C1F"/>
                </a:solidFill>
                <a:latin typeface="Times New Roman"/>
                <a:cs typeface="Times New Roman"/>
              </a:rPr>
              <a:t>Catalogue)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CURRENT </a:t>
            </a:r>
            <a:r>
              <a:rPr sz="1800" b="1" spc="-50" dirty="0">
                <a:solidFill>
                  <a:srgbClr val="9B2C1F"/>
                </a:solidFill>
                <a:latin typeface="Times New Roman"/>
                <a:cs typeface="Times New Roman"/>
              </a:rPr>
              <a:t>AWARENESS </a:t>
            </a:r>
            <a:r>
              <a:rPr sz="1800" b="1" spc="-15" dirty="0">
                <a:solidFill>
                  <a:srgbClr val="9B2C1F"/>
                </a:solidFill>
                <a:latin typeface="Times New Roman"/>
                <a:cs typeface="Times New Roman"/>
              </a:rPr>
              <a:t>SERVICES</a:t>
            </a:r>
            <a:r>
              <a:rPr sz="1800" b="1" spc="-55" dirty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9B2C1F"/>
                </a:solidFill>
                <a:latin typeface="Times New Roman"/>
                <a:cs typeface="Times New Roman"/>
              </a:rPr>
              <a:t>(CAS)</a:t>
            </a:r>
            <a:endParaRPr sz="1800">
              <a:latin typeface="Times New Roman"/>
              <a:cs typeface="Times New Roman"/>
            </a:endParaRPr>
          </a:p>
          <a:p>
            <a:pPr marL="286385" indent="-27432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Arial"/>
              <a:buChar char=""/>
              <a:tabLst>
                <a:tab pos="286385" algn="l"/>
                <a:tab pos="287020" algn="l"/>
              </a:tabLst>
            </a:pPr>
            <a:r>
              <a:rPr sz="1800" b="1" spc="-5">
                <a:solidFill>
                  <a:srgbClr val="9B2C1F"/>
                </a:solidFill>
                <a:latin typeface="Times New Roman"/>
                <a:cs typeface="Times New Roman"/>
              </a:rPr>
              <a:t>REFERENCE </a:t>
            </a:r>
            <a:r>
              <a:rPr sz="1800" b="1" spc="-15" smtClean="0">
                <a:solidFill>
                  <a:srgbClr val="9B2C1F"/>
                </a:solidFill>
                <a:latin typeface="Times New Roman"/>
                <a:cs typeface="Times New Roman"/>
              </a:rPr>
              <a:t>SERVICES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62037" y="3559175"/>
            <a:ext cx="7048500" cy="933450"/>
            <a:chOff x="1062037" y="3559175"/>
            <a:chExt cx="7048500" cy="933450"/>
          </a:xfrm>
        </p:grpSpPr>
        <p:sp>
          <p:nvSpPr>
            <p:cNvPr id="7" name="object 7"/>
            <p:cNvSpPr/>
            <p:nvPr/>
          </p:nvSpPr>
          <p:spPr>
            <a:xfrm>
              <a:off x="1071562" y="3571875"/>
              <a:ext cx="1758950" cy="91122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66800" y="3567112"/>
              <a:ext cx="1768475" cy="920750"/>
            </a:xfrm>
            <a:custGeom>
              <a:avLst/>
              <a:gdLst/>
              <a:ahLst/>
              <a:cxnLst/>
              <a:rect l="l" t="t" r="r" b="b"/>
              <a:pathLst>
                <a:path w="1768475" h="920750">
                  <a:moveTo>
                    <a:pt x="0" y="920750"/>
                  </a:moveTo>
                  <a:lnTo>
                    <a:pt x="1768475" y="920750"/>
                  </a:lnTo>
                  <a:lnTo>
                    <a:pt x="1768475" y="0"/>
                  </a:lnTo>
                  <a:lnTo>
                    <a:pt x="0" y="0"/>
                  </a:lnTo>
                  <a:lnTo>
                    <a:pt x="0" y="920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86126" y="3571875"/>
              <a:ext cx="1716024" cy="91122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781300" y="3567112"/>
              <a:ext cx="1725930" cy="920750"/>
            </a:xfrm>
            <a:custGeom>
              <a:avLst/>
              <a:gdLst/>
              <a:ahLst/>
              <a:cxnLst/>
              <a:rect l="l" t="t" r="r" b="b"/>
              <a:pathLst>
                <a:path w="1725929" h="920750">
                  <a:moveTo>
                    <a:pt x="0" y="920750"/>
                  </a:moveTo>
                  <a:lnTo>
                    <a:pt x="1725549" y="920750"/>
                  </a:lnTo>
                  <a:lnTo>
                    <a:pt x="1725549" y="0"/>
                  </a:lnTo>
                  <a:lnTo>
                    <a:pt x="0" y="0"/>
                  </a:lnTo>
                  <a:lnTo>
                    <a:pt x="0" y="92075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502150" y="3568700"/>
              <a:ext cx="1725676" cy="9144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497451" y="3563937"/>
              <a:ext cx="1735455" cy="923925"/>
            </a:xfrm>
            <a:custGeom>
              <a:avLst/>
              <a:gdLst/>
              <a:ahLst/>
              <a:cxnLst/>
              <a:rect l="l" t="t" r="r" b="b"/>
              <a:pathLst>
                <a:path w="1735454" h="923925">
                  <a:moveTo>
                    <a:pt x="0" y="923925"/>
                  </a:moveTo>
                  <a:lnTo>
                    <a:pt x="1735201" y="923925"/>
                  </a:lnTo>
                  <a:lnTo>
                    <a:pt x="1735201" y="0"/>
                  </a:lnTo>
                  <a:lnTo>
                    <a:pt x="0" y="0"/>
                  </a:lnTo>
                  <a:lnTo>
                    <a:pt x="0" y="92392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227826" y="3575050"/>
              <a:ext cx="1873250" cy="90805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223000" y="3570287"/>
              <a:ext cx="1882775" cy="917575"/>
            </a:xfrm>
            <a:custGeom>
              <a:avLst/>
              <a:gdLst/>
              <a:ahLst/>
              <a:cxnLst/>
              <a:rect l="l" t="t" r="r" b="b"/>
              <a:pathLst>
                <a:path w="1882775" h="917575">
                  <a:moveTo>
                    <a:pt x="0" y="917575"/>
                  </a:moveTo>
                  <a:lnTo>
                    <a:pt x="1882775" y="917575"/>
                  </a:lnTo>
                  <a:lnTo>
                    <a:pt x="1882775" y="0"/>
                  </a:lnTo>
                  <a:lnTo>
                    <a:pt x="0" y="0"/>
                  </a:lnTo>
                  <a:lnTo>
                    <a:pt x="0" y="91757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BOOK BORROWING PROCEDURE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HAS OPEN ACESS.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SHOULD GET MEMBERSHIP CARD.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STUDENT SHOULD GET THEIR REQUIRED BOOKS FROM THE LIBRARY.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CHECK THE DUE DATE STAMP ON LAST PAGE OF BOOK.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BOOKS ARE ISSUED TO BE TAKEN AWAY FROM THE LIBRARY FOR A PERIOD OF 15 DAYS.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200" spc="-120" dirty="0"/>
              <a:t>Library </a:t>
            </a:r>
            <a:r>
              <a:rPr sz="3200" spc="-15" dirty="0"/>
              <a:t>Rules</a:t>
            </a:r>
            <a:r>
              <a:rPr sz="3200" spc="-240" dirty="0"/>
              <a:t> </a:t>
            </a:r>
            <a:r>
              <a:rPr sz="3200" spc="-100" dirty="0"/>
              <a:t>(Generals)</a:t>
            </a:r>
            <a:endParaRPr sz="3200"/>
          </a:p>
        </p:txBody>
      </p:sp>
      <p:sp>
        <p:nvSpPr>
          <p:cNvPr id="9" name="object 16"/>
          <p:cNvSpPr txBox="1">
            <a:spLocks noGrp="1"/>
          </p:cNvSpPr>
          <p:nvPr>
            <p:ph type="ftr" sz="quarter" idx="11"/>
          </p:nvPr>
        </p:nvSpPr>
        <p:spPr>
          <a:xfrm>
            <a:off x="7564438" y="4710113"/>
            <a:ext cx="10033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Nov13,</a:t>
            </a:r>
            <a:r>
              <a:rPr spc="-140" smtClean="0"/>
              <a:t> </a:t>
            </a:r>
            <a:r>
              <a:rPr spc="-60" smtClean="0"/>
              <a:t>2</a:t>
            </a:r>
            <a:r>
              <a:rPr lang="en-US" spc="-60" dirty="0" smtClean="0"/>
              <a:t>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14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1131887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19" y="1122679"/>
            <a:ext cx="7627620" cy="3277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310" dirty="0">
                <a:latin typeface="Times New Roman"/>
                <a:cs typeface="Times New Roman"/>
              </a:rPr>
              <a:t>A </a:t>
            </a:r>
            <a:r>
              <a:rPr sz="2400" spc="-85" dirty="0">
                <a:latin typeface="Times New Roman"/>
                <a:cs typeface="Times New Roman"/>
              </a:rPr>
              <a:t>person </a:t>
            </a:r>
            <a:r>
              <a:rPr sz="2400" spc="-114" dirty="0">
                <a:latin typeface="Times New Roman"/>
                <a:cs typeface="Times New Roman"/>
              </a:rPr>
              <a:t>desirous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45" dirty="0">
                <a:latin typeface="Times New Roman"/>
                <a:cs typeface="Times New Roman"/>
              </a:rPr>
              <a:t>using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library </a:t>
            </a:r>
            <a:r>
              <a:rPr sz="2400" spc="-145" dirty="0">
                <a:latin typeface="Times New Roman"/>
                <a:cs typeface="Times New Roman"/>
              </a:rPr>
              <a:t>shall </a:t>
            </a:r>
            <a:r>
              <a:rPr sz="2400" spc="-45" dirty="0">
                <a:latin typeface="Times New Roman"/>
                <a:cs typeface="Times New Roman"/>
              </a:rPr>
              <a:t>enter </a:t>
            </a:r>
            <a:r>
              <a:rPr sz="2400" spc="-25" dirty="0">
                <a:latin typeface="Times New Roman"/>
                <a:cs typeface="Times New Roman"/>
              </a:rPr>
              <a:t>his/her </a:t>
            </a:r>
            <a:r>
              <a:rPr sz="2400" spc="-175" dirty="0">
                <a:latin typeface="Times New Roman"/>
                <a:cs typeface="Times New Roman"/>
              </a:rPr>
              <a:t>Name,  </a:t>
            </a:r>
            <a:r>
              <a:rPr sz="2400" spc="-114" dirty="0">
                <a:latin typeface="Times New Roman"/>
                <a:cs typeface="Times New Roman"/>
              </a:rPr>
              <a:t>Class, </a:t>
            </a:r>
            <a:r>
              <a:rPr sz="2400" spc="-120" dirty="0">
                <a:latin typeface="Times New Roman"/>
                <a:cs typeface="Times New Roman"/>
              </a:rPr>
              <a:t>Roll </a:t>
            </a:r>
            <a:r>
              <a:rPr sz="2400" spc="-95" dirty="0">
                <a:latin typeface="Times New Roman"/>
                <a:cs typeface="Times New Roman"/>
              </a:rPr>
              <a:t>No. </a:t>
            </a:r>
            <a:r>
              <a:rPr sz="2400" spc="-395" dirty="0">
                <a:latin typeface="Times New Roman"/>
                <a:cs typeface="Times New Roman"/>
              </a:rPr>
              <a:t>&amp; </a:t>
            </a:r>
            <a:r>
              <a:rPr sz="2400" spc="-80" dirty="0">
                <a:latin typeface="Times New Roman"/>
                <a:cs typeface="Times New Roman"/>
              </a:rPr>
              <a:t>time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65" dirty="0">
                <a:latin typeface="Times New Roman"/>
                <a:cs typeface="Times New Roman"/>
              </a:rPr>
              <a:t>entry </a:t>
            </a:r>
            <a:r>
              <a:rPr sz="2400" spc="-140" dirty="0">
                <a:latin typeface="Times New Roman"/>
                <a:cs typeface="Times New Roman"/>
              </a:rPr>
              <a:t>legibly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put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10" dirty="0">
                <a:latin typeface="Times New Roman"/>
                <a:cs typeface="Times New Roman"/>
              </a:rPr>
              <a:t>signature in </a:t>
            </a:r>
            <a:r>
              <a:rPr sz="2400" spc="-70" dirty="0">
                <a:latin typeface="Times New Roman"/>
                <a:cs typeface="Times New Roman"/>
              </a:rPr>
              <a:t>the  </a:t>
            </a:r>
            <a:r>
              <a:rPr sz="2400" spc="-75" dirty="0">
                <a:latin typeface="Times New Roman"/>
                <a:cs typeface="Times New Roman"/>
              </a:rPr>
              <a:t>register </a:t>
            </a:r>
            <a:r>
              <a:rPr sz="2400" spc="-85" dirty="0">
                <a:latin typeface="Times New Roman"/>
                <a:cs typeface="Times New Roman"/>
              </a:rPr>
              <a:t>kept </a:t>
            </a:r>
            <a:r>
              <a:rPr sz="2400" spc="-95" dirty="0">
                <a:latin typeface="Times New Roman"/>
                <a:cs typeface="Times New Roman"/>
              </a:rPr>
              <a:t>at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entrance for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70" dirty="0">
                <a:latin typeface="Times New Roman"/>
                <a:cs typeface="Times New Roman"/>
              </a:rPr>
              <a:t>purpose.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95" dirty="0">
                <a:latin typeface="Times New Roman"/>
                <a:cs typeface="Times New Roman"/>
              </a:rPr>
              <a:t>Identity </a:t>
            </a:r>
            <a:r>
              <a:rPr sz="2400" spc="-105" dirty="0">
                <a:latin typeface="Times New Roman"/>
                <a:cs typeface="Times New Roman"/>
              </a:rPr>
              <a:t>Card (ID)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114" dirty="0">
                <a:latin typeface="Times New Roman"/>
                <a:cs typeface="Times New Roman"/>
              </a:rPr>
              <a:t>compulsory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95" dirty="0">
                <a:latin typeface="Times New Roman"/>
                <a:cs typeface="Times New Roman"/>
              </a:rPr>
              <a:t>getting </a:t>
            </a:r>
            <a:r>
              <a:rPr sz="2400" spc="-160" dirty="0">
                <a:latin typeface="Times New Roman"/>
                <a:cs typeface="Times New Roman"/>
              </a:rPr>
              <a:t>access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40" dirty="0">
                <a:latin typeface="Times New Roman"/>
                <a:cs typeface="Times New Roman"/>
              </a:rPr>
              <a:t>Silence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14" dirty="0">
                <a:latin typeface="Times New Roman"/>
                <a:cs typeface="Times New Roman"/>
              </a:rPr>
              <a:t>maintained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114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25" dirty="0">
                <a:latin typeface="Times New Roman"/>
                <a:cs typeface="Times New Roman"/>
              </a:rPr>
              <a:t>No </a:t>
            </a:r>
            <a:r>
              <a:rPr sz="2400" spc="-135" dirty="0">
                <a:latin typeface="Times New Roman"/>
                <a:cs typeface="Times New Roman"/>
              </a:rPr>
              <a:t>discussion </a:t>
            </a:r>
            <a:r>
              <a:rPr sz="2400" spc="-60" dirty="0">
                <a:latin typeface="Times New Roman"/>
                <a:cs typeface="Times New Roman"/>
              </a:rPr>
              <a:t>permitted </a:t>
            </a:r>
            <a:r>
              <a:rPr sz="2400" spc="-120" dirty="0">
                <a:latin typeface="Times New Roman"/>
                <a:cs typeface="Times New Roman"/>
              </a:rPr>
              <a:t>inside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10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marR="17145" indent="-273050" algn="just">
              <a:lnSpc>
                <a:spcPct val="102099"/>
              </a:lnSpc>
              <a:spcBef>
                <a:spcPts val="54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  <a:tab pos="6755765" algn="l"/>
              </a:tabLst>
            </a:pPr>
            <a:r>
              <a:rPr sz="2400" spc="-125" dirty="0">
                <a:latin typeface="Times New Roman"/>
                <a:cs typeface="Times New Roman"/>
              </a:rPr>
              <a:t>Membership should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05" dirty="0">
                <a:latin typeface="Times New Roman"/>
                <a:cs typeface="Times New Roman"/>
              </a:rPr>
              <a:t>done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20" dirty="0">
                <a:latin typeface="Times New Roman"/>
                <a:cs typeface="Times New Roman"/>
              </a:rPr>
              <a:t>become </a:t>
            </a:r>
            <a:r>
              <a:rPr sz="2400" spc="-190" dirty="0">
                <a:latin typeface="Times New Roman"/>
                <a:cs typeface="Times New Roman"/>
              </a:rPr>
              <a:t>a </a:t>
            </a:r>
            <a:r>
              <a:rPr sz="2400" spc="-100" dirty="0">
                <a:latin typeface="Times New Roman"/>
                <a:cs typeface="Times New Roman"/>
              </a:rPr>
              <a:t>library member </a:t>
            </a:r>
            <a:r>
              <a:rPr sz="2400" spc="-45" dirty="0">
                <a:latin typeface="Times New Roman"/>
                <a:cs typeface="Times New Roman"/>
              </a:rPr>
              <a:t>prior </a:t>
            </a:r>
            <a:r>
              <a:rPr sz="2400" spc="-204" dirty="0">
                <a:latin typeface="Times New Roman"/>
                <a:cs typeface="Times New Roman"/>
              </a:rPr>
              <a:t>to  </a:t>
            </a:r>
            <a:r>
              <a:rPr sz="2400" spc="-140" dirty="0">
                <a:latin typeface="Times New Roman"/>
                <a:cs typeface="Times New Roman"/>
              </a:rPr>
              <a:t>using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8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library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85" dirty="0">
                <a:latin typeface="Times New Roman"/>
                <a:cs typeface="Times New Roman"/>
              </a:rPr>
              <a:t>resources.	</a:t>
            </a:r>
            <a:r>
              <a:rPr sz="2400" spc="-55" dirty="0">
                <a:solidFill>
                  <a:srgbClr val="D24717"/>
                </a:solidFill>
                <a:latin typeface="Times New Roman"/>
                <a:cs typeface="Times New Roman"/>
              </a:rPr>
              <a:t>Contd.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200" spc="-120" dirty="0"/>
              <a:t>Library </a:t>
            </a:r>
            <a:r>
              <a:rPr sz="3200" spc="-15" dirty="0"/>
              <a:t>Rules</a:t>
            </a:r>
            <a:r>
              <a:rPr sz="3200" spc="-240" dirty="0"/>
              <a:t> </a:t>
            </a:r>
            <a:r>
              <a:rPr sz="3200" spc="-100" dirty="0"/>
              <a:t>(Generals)</a:t>
            </a:r>
            <a:endParaRPr sz="3200"/>
          </a:p>
        </p:txBody>
      </p:sp>
      <p:sp>
        <p:nvSpPr>
          <p:cNvPr id="8" name="object 16"/>
          <p:cNvSpPr txBox="1">
            <a:spLocks noGrp="1"/>
          </p:cNvSpPr>
          <p:nvPr>
            <p:ph type="ftr" sz="quarter" idx="11"/>
          </p:nvPr>
        </p:nvSpPr>
        <p:spPr>
          <a:xfrm>
            <a:off x="7564438" y="4710113"/>
            <a:ext cx="10033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Nov13,</a:t>
            </a:r>
            <a:r>
              <a:rPr spc="-140" smtClean="0"/>
              <a:t> </a:t>
            </a:r>
            <a:r>
              <a:rPr spc="-60" smtClean="0"/>
              <a:t>2</a:t>
            </a:r>
            <a:r>
              <a:rPr lang="en-US" spc="-60" dirty="0" smtClean="0"/>
              <a:t>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15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1131887"/>
            <a:ext cx="7772400" cy="3600450"/>
          </a:xfrm>
          <a:custGeom>
            <a:avLst/>
            <a:gdLst/>
            <a:ahLst/>
            <a:cxnLst/>
            <a:rect l="l" t="t" r="r" b="b"/>
            <a:pathLst>
              <a:path w="7772400" h="3600450">
                <a:moveTo>
                  <a:pt x="7772400" y="0"/>
                </a:moveTo>
                <a:lnTo>
                  <a:pt x="0" y="0"/>
                </a:lnTo>
                <a:lnTo>
                  <a:pt x="0" y="3600450"/>
                </a:lnTo>
                <a:lnTo>
                  <a:pt x="7772400" y="360045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21" y="1046480"/>
            <a:ext cx="7629525" cy="373435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85115" indent="-273050" algn="just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20" dirty="0">
                <a:latin typeface="Times New Roman"/>
                <a:cs typeface="Times New Roman"/>
              </a:rPr>
              <a:t>No </a:t>
            </a:r>
            <a:r>
              <a:rPr sz="2400" spc="-100" dirty="0">
                <a:latin typeface="Times New Roman"/>
                <a:cs typeface="Times New Roman"/>
              </a:rPr>
              <a:t>personal </a:t>
            </a:r>
            <a:r>
              <a:rPr sz="2400" spc="-130" dirty="0">
                <a:latin typeface="Times New Roman"/>
                <a:cs typeface="Times New Roman"/>
              </a:rPr>
              <a:t>belongings </a:t>
            </a:r>
            <a:r>
              <a:rPr sz="2400" spc="-140" dirty="0">
                <a:latin typeface="Times New Roman"/>
                <a:cs typeface="Times New Roman"/>
              </a:rPr>
              <a:t>allowed </a:t>
            </a:r>
            <a:r>
              <a:rPr sz="2400" spc="-120" dirty="0">
                <a:latin typeface="Times New Roman"/>
                <a:cs typeface="Times New Roman"/>
              </a:rPr>
              <a:t>inside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21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marR="2032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14" dirty="0">
                <a:latin typeface="Times New Roman"/>
                <a:cs typeface="Times New Roman"/>
              </a:rPr>
              <a:t>Textbooks, </a:t>
            </a:r>
            <a:r>
              <a:rPr sz="2400" spc="-65" dirty="0">
                <a:latin typeface="Times New Roman"/>
                <a:cs typeface="Times New Roman"/>
              </a:rPr>
              <a:t>printed </a:t>
            </a:r>
            <a:r>
              <a:rPr sz="2400" spc="-105" dirty="0">
                <a:latin typeface="Times New Roman"/>
                <a:cs typeface="Times New Roman"/>
              </a:rPr>
              <a:t>materials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130" dirty="0">
                <a:latin typeface="Times New Roman"/>
                <a:cs typeface="Times New Roman"/>
              </a:rPr>
              <a:t>issued </a:t>
            </a:r>
            <a:r>
              <a:rPr sz="2400" spc="-135" dirty="0">
                <a:latin typeface="Times New Roman"/>
                <a:cs typeface="Times New Roman"/>
              </a:rPr>
              <a:t>books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140" dirty="0">
                <a:latin typeface="Times New Roman"/>
                <a:cs typeface="Times New Roman"/>
              </a:rPr>
              <a:t>allowed </a:t>
            </a:r>
            <a:r>
              <a:rPr sz="2400" spc="-204" dirty="0">
                <a:latin typeface="Times New Roman"/>
                <a:cs typeface="Times New Roman"/>
              </a:rPr>
              <a:t>to  </a:t>
            </a:r>
            <a:r>
              <a:rPr sz="2400" spc="-110" dirty="0">
                <a:latin typeface="Times New Roman"/>
                <a:cs typeface="Times New Roman"/>
              </a:rPr>
              <a:t>be taken </a:t>
            </a:r>
            <a:r>
              <a:rPr sz="2400" spc="-120" dirty="0">
                <a:latin typeface="Times New Roman"/>
                <a:cs typeface="Times New Roman"/>
              </a:rPr>
              <a:t>inside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10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10" dirty="0">
                <a:latin typeface="Times New Roman"/>
                <a:cs typeface="Times New Roman"/>
              </a:rPr>
              <a:t>Documents </a:t>
            </a:r>
            <a:r>
              <a:rPr sz="2400" spc="-114" dirty="0">
                <a:latin typeface="Times New Roman"/>
                <a:cs typeface="Times New Roman"/>
              </a:rPr>
              <a:t>taken </a:t>
            </a:r>
            <a:r>
              <a:rPr sz="2400" spc="-60" dirty="0">
                <a:latin typeface="Times New Roman"/>
                <a:cs typeface="Times New Roman"/>
              </a:rPr>
              <a:t>out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50" dirty="0">
                <a:latin typeface="Times New Roman"/>
                <a:cs typeface="Times New Roman"/>
              </a:rPr>
              <a:t>shelves </a:t>
            </a:r>
            <a:r>
              <a:rPr sz="2400" spc="-110" dirty="0">
                <a:latin typeface="Times New Roman"/>
                <a:cs typeface="Times New Roman"/>
              </a:rPr>
              <a:t>must be </a:t>
            </a:r>
            <a:r>
              <a:rPr sz="2400" spc="-85" dirty="0">
                <a:latin typeface="Times New Roman"/>
                <a:cs typeface="Times New Roman"/>
              </a:rPr>
              <a:t>left </a:t>
            </a:r>
            <a:r>
              <a:rPr sz="2400" spc="-110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table.  </a:t>
            </a:r>
            <a:r>
              <a:rPr sz="2400" spc="-140" dirty="0">
                <a:latin typeface="Times New Roman"/>
                <a:cs typeface="Times New Roman"/>
              </a:rPr>
              <a:t>Replacing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documents </a:t>
            </a:r>
            <a:r>
              <a:rPr sz="2400" spc="-110" dirty="0">
                <a:latin typeface="Times New Roman"/>
                <a:cs typeface="Times New Roman"/>
              </a:rPr>
              <a:t>on </a:t>
            </a:r>
            <a:r>
              <a:rPr sz="2400" spc="-150" dirty="0">
                <a:latin typeface="Times New Roman"/>
                <a:cs typeface="Times New Roman"/>
              </a:rPr>
              <a:t>shelves </a:t>
            </a:r>
            <a:r>
              <a:rPr sz="2400" spc="-185" dirty="0">
                <a:latin typeface="Times New Roman"/>
                <a:cs typeface="Times New Roman"/>
              </a:rPr>
              <a:t>by </a:t>
            </a:r>
            <a:r>
              <a:rPr sz="2400" spc="-100" dirty="0">
                <a:latin typeface="Times New Roman"/>
                <a:cs typeface="Times New Roman"/>
              </a:rPr>
              <a:t>users </a:t>
            </a:r>
            <a:r>
              <a:rPr sz="2400" spc="-155" dirty="0">
                <a:latin typeface="Times New Roman"/>
                <a:cs typeface="Times New Roman"/>
              </a:rPr>
              <a:t>is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114" dirty="0">
                <a:latin typeface="Times New Roman"/>
                <a:cs typeface="Times New Roman"/>
              </a:rPr>
              <a:t>encouraged </a:t>
            </a:r>
            <a:r>
              <a:rPr sz="2400" spc="-195" dirty="0">
                <a:latin typeface="Times New Roman"/>
                <a:cs typeface="Times New Roman"/>
              </a:rPr>
              <a:t>as 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5" dirty="0">
                <a:latin typeface="Times New Roman"/>
                <a:cs typeface="Times New Roman"/>
              </a:rPr>
              <a:t>documents </a:t>
            </a:r>
            <a:r>
              <a:rPr sz="2400" spc="-204" dirty="0">
                <a:latin typeface="Times New Roman"/>
                <a:cs typeface="Times New Roman"/>
              </a:rPr>
              <a:t>may </a:t>
            </a:r>
            <a:r>
              <a:rPr sz="2400" spc="-90" dirty="0">
                <a:latin typeface="Times New Roman"/>
                <a:cs typeface="Times New Roman"/>
              </a:rPr>
              <a:t>get</a:t>
            </a:r>
            <a:r>
              <a:rPr sz="2400" spc="105" dirty="0">
                <a:latin typeface="Times New Roman"/>
                <a:cs typeface="Times New Roman"/>
              </a:rPr>
              <a:t> </a:t>
            </a:r>
            <a:r>
              <a:rPr sz="2400" spc="-110" dirty="0">
                <a:latin typeface="Times New Roman"/>
                <a:cs typeface="Times New Roman"/>
              </a:rPr>
              <a:t>misplaced.</a:t>
            </a:r>
            <a:endParaRPr sz="2400">
              <a:latin typeface="Times New Roman"/>
              <a:cs typeface="Times New Roman"/>
            </a:endParaRPr>
          </a:p>
          <a:p>
            <a:pPr marL="285115" marR="17145" indent="-27305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50" dirty="0">
                <a:latin typeface="Times New Roman"/>
                <a:cs typeface="Times New Roman"/>
              </a:rPr>
              <a:t>Using </a:t>
            </a:r>
            <a:r>
              <a:rPr sz="2400" spc="-140" dirty="0">
                <a:latin typeface="Times New Roman"/>
                <a:cs typeface="Times New Roman"/>
              </a:rPr>
              <a:t>Mobile </a:t>
            </a:r>
            <a:r>
              <a:rPr sz="2400" spc="-125" dirty="0">
                <a:latin typeface="Times New Roman"/>
                <a:cs typeface="Times New Roman"/>
              </a:rPr>
              <a:t>phones </a:t>
            </a:r>
            <a:r>
              <a:rPr sz="2400" spc="-140" dirty="0">
                <a:latin typeface="Times New Roman"/>
                <a:cs typeface="Times New Roman"/>
              </a:rPr>
              <a:t>and </a:t>
            </a:r>
            <a:r>
              <a:rPr sz="2400" spc="-125" dirty="0">
                <a:latin typeface="Times New Roman"/>
                <a:cs typeface="Times New Roman"/>
              </a:rPr>
              <a:t>audio </a:t>
            </a:r>
            <a:r>
              <a:rPr sz="2400" spc="-85" dirty="0">
                <a:latin typeface="Times New Roman"/>
                <a:cs typeface="Times New Roman"/>
              </a:rPr>
              <a:t>instruments </a:t>
            </a:r>
            <a:r>
              <a:rPr sz="2400" spc="-95" dirty="0">
                <a:latin typeface="Times New Roman"/>
                <a:cs typeface="Times New Roman"/>
              </a:rPr>
              <a:t>with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30" dirty="0">
                <a:latin typeface="Times New Roman"/>
                <a:cs typeface="Times New Roman"/>
              </a:rPr>
              <a:t>without  </a:t>
            </a:r>
            <a:r>
              <a:rPr sz="2400" spc="-120" dirty="0">
                <a:latin typeface="Times New Roman"/>
                <a:cs typeface="Times New Roman"/>
              </a:rPr>
              <a:t>speaker </a:t>
            </a:r>
            <a:r>
              <a:rPr sz="2400" spc="-40" dirty="0">
                <a:latin typeface="Times New Roman"/>
                <a:cs typeface="Times New Roman"/>
              </a:rPr>
              <a:t>or </a:t>
            </a:r>
            <a:r>
              <a:rPr sz="2400" spc="-120" dirty="0">
                <a:latin typeface="Times New Roman"/>
                <a:cs typeface="Times New Roman"/>
              </a:rPr>
              <a:t>headphone </a:t>
            </a:r>
            <a:r>
              <a:rPr sz="2400" spc="-150" dirty="0">
                <a:latin typeface="Times New Roman"/>
                <a:cs typeface="Times New Roman"/>
              </a:rPr>
              <a:t>is </a:t>
            </a:r>
            <a:r>
              <a:rPr sz="2400" spc="-85" dirty="0">
                <a:latin typeface="Times New Roman"/>
                <a:cs typeface="Times New Roman"/>
              </a:rPr>
              <a:t>strictly </a:t>
            </a:r>
            <a:r>
              <a:rPr sz="2400" spc="-90" dirty="0">
                <a:latin typeface="Times New Roman"/>
                <a:cs typeface="Times New Roman"/>
              </a:rPr>
              <a:t>prohibited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library</a:t>
            </a:r>
            <a:r>
              <a:rPr sz="2400" spc="19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premises.</a:t>
            </a:r>
            <a:endParaRPr sz="2400">
              <a:latin typeface="Times New Roman"/>
              <a:cs typeface="Times New Roman"/>
            </a:endParaRPr>
          </a:p>
          <a:p>
            <a:pPr marR="79375" algn="r">
              <a:lnSpc>
                <a:spcPct val="100000"/>
              </a:lnSpc>
              <a:spcBef>
                <a:spcPts val="660"/>
              </a:spcBef>
            </a:pPr>
            <a:r>
              <a:rPr sz="2400" spc="-120" dirty="0">
                <a:solidFill>
                  <a:srgbClr val="D24717"/>
                </a:solidFill>
                <a:latin typeface="Times New Roman"/>
                <a:cs typeface="Times New Roman"/>
              </a:rPr>
              <a:t>Co</a:t>
            </a:r>
            <a:r>
              <a:rPr sz="2400" spc="-95" dirty="0">
                <a:solidFill>
                  <a:srgbClr val="D24717"/>
                </a:solidFill>
                <a:latin typeface="Times New Roman"/>
                <a:cs typeface="Times New Roman"/>
              </a:rPr>
              <a:t>n</a:t>
            </a:r>
            <a:r>
              <a:rPr sz="2400" spc="-35" dirty="0">
                <a:solidFill>
                  <a:srgbClr val="D24717"/>
                </a:solidFill>
                <a:latin typeface="Times New Roman"/>
                <a:cs typeface="Times New Roman"/>
              </a:rPr>
              <a:t>td</a:t>
            </a:r>
            <a:r>
              <a:rPr sz="2400" spc="100" dirty="0">
                <a:solidFill>
                  <a:srgbClr val="D24717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200" spc="-120" dirty="0"/>
              <a:t>Library </a:t>
            </a:r>
            <a:r>
              <a:rPr sz="3200" spc="-15" dirty="0"/>
              <a:t>Rules </a:t>
            </a:r>
            <a:r>
              <a:rPr sz="3200" spc="-70" dirty="0"/>
              <a:t>(</a:t>
            </a:r>
            <a:r>
              <a:rPr sz="3200" spc="-70" dirty="0">
                <a:solidFill>
                  <a:srgbClr val="696363"/>
                </a:solidFill>
              </a:rPr>
              <a:t>Loan</a:t>
            </a:r>
            <a:r>
              <a:rPr sz="3200" spc="-415" dirty="0">
                <a:solidFill>
                  <a:srgbClr val="696363"/>
                </a:solidFill>
              </a:rPr>
              <a:t> </a:t>
            </a:r>
            <a:r>
              <a:rPr sz="3200" spc="-135" dirty="0">
                <a:solidFill>
                  <a:srgbClr val="696363"/>
                </a:solidFill>
              </a:rPr>
              <a:t>Privilege</a:t>
            </a:r>
            <a:r>
              <a:rPr sz="3200" spc="-135" dirty="0"/>
              <a:t>)</a:t>
            </a:r>
            <a:endParaRPr sz="3200"/>
          </a:p>
        </p:txBody>
      </p:sp>
      <p:sp>
        <p:nvSpPr>
          <p:cNvPr id="8" name="object 16"/>
          <p:cNvSpPr txBox="1">
            <a:spLocks noGrp="1"/>
          </p:cNvSpPr>
          <p:nvPr>
            <p:ph type="ftr" sz="quarter" idx="11"/>
          </p:nvPr>
        </p:nvSpPr>
        <p:spPr>
          <a:xfrm>
            <a:off x="7564438" y="4710113"/>
            <a:ext cx="10033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Nov13,</a:t>
            </a:r>
            <a:r>
              <a:rPr spc="-140" smtClean="0"/>
              <a:t> </a:t>
            </a:r>
            <a:r>
              <a:rPr spc="-60" smtClean="0"/>
              <a:t>2</a:t>
            </a:r>
            <a:r>
              <a:rPr lang="en-US" spc="-60" dirty="0" smtClean="0"/>
              <a:t>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16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971550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21" y="1122680"/>
            <a:ext cx="7617459" cy="313419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8890" indent="-273050" algn="just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books </a:t>
            </a:r>
            <a:r>
              <a:rPr sz="2400" spc="-150" dirty="0">
                <a:latin typeface="Times New Roman"/>
                <a:cs typeface="Times New Roman"/>
              </a:rPr>
              <a:t>shall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35" dirty="0">
                <a:latin typeface="Times New Roman"/>
                <a:cs typeface="Times New Roman"/>
              </a:rPr>
              <a:t>issued </a:t>
            </a:r>
            <a:r>
              <a:rPr sz="2400" spc="-45" dirty="0">
                <a:latin typeface="Times New Roman"/>
                <a:cs typeface="Times New Roman"/>
              </a:rPr>
              <a:t>to </a:t>
            </a:r>
            <a:r>
              <a:rPr sz="2400" spc="-90" dirty="0">
                <a:latin typeface="Times New Roman"/>
                <a:cs typeface="Times New Roman"/>
              </a:rPr>
              <a:t>students </a:t>
            </a:r>
            <a:r>
              <a:rPr sz="2400" spc="-90">
                <a:latin typeface="Times New Roman"/>
                <a:cs typeface="Times New Roman"/>
              </a:rPr>
              <a:t>for </a:t>
            </a:r>
            <a:r>
              <a:rPr sz="2400" spc="-105" smtClean="0">
                <a:latin typeface="Times New Roman"/>
                <a:cs typeface="Times New Roman"/>
              </a:rPr>
              <a:t>1</a:t>
            </a:r>
            <a:r>
              <a:rPr lang="en-US" sz="2400" spc="-105" dirty="0" smtClean="0">
                <a:latin typeface="Times New Roman"/>
                <a:cs typeface="Times New Roman"/>
              </a:rPr>
              <a:t>5</a:t>
            </a:r>
            <a:r>
              <a:rPr sz="2400" spc="-105" smtClean="0">
                <a:latin typeface="Times New Roman"/>
                <a:cs typeface="Times New Roman"/>
              </a:rPr>
              <a:t> </a:t>
            </a:r>
            <a:r>
              <a:rPr sz="2400" spc="-190" dirty="0">
                <a:latin typeface="Times New Roman"/>
                <a:cs typeface="Times New Roman"/>
              </a:rPr>
              <a:t>days </a:t>
            </a:r>
            <a:r>
              <a:rPr sz="2400" spc="-85" dirty="0">
                <a:latin typeface="Times New Roman"/>
                <a:cs typeface="Times New Roman"/>
              </a:rPr>
              <a:t>after </a:t>
            </a:r>
            <a:r>
              <a:rPr sz="2400" spc="-130" dirty="0">
                <a:latin typeface="Times New Roman"/>
                <a:cs typeface="Times New Roman"/>
              </a:rPr>
              <a:t>which </a:t>
            </a:r>
            <a:r>
              <a:rPr sz="2400" spc="-185" dirty="0">
                <a:latin typeface="Times New Roman"/>
                <a:cs typeface="Times New Roman"/>
              </a:rPr>
              <a:t>the  </a:t>
            </a:r>
            <a:r>
              <a:rPr sz="2400" spc="-155" dirty="0">
                <a:latin typeface="Times New Roman"/>
                <a:cs typeface="Times New Roman"/>
              </a:rPr>
              <a:t>same </a:t>
            </a:r>
            <a:r>
              <a:rPr sz="2400" spc="-105" dirty="0">
                <a:latin typeface="Times New Roman"/>
                <a:cs typeface="Times New Roman"/>
              </a:rPr>
              <a:t>must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returned.</a:t>
            </a:r>
            <a:endParaRPr sz="2400">
              <a:latin typeface="Times New Roman"/>
              <a:cs typeface="Times New Roman"/>
            </a:endParaRPr>
          </a:p>
          <a:p>
            <a:pPr marL="285115" marR="5080" indent="-27305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80" dirty="0">
                <a:latin typeface="Times New Roman"/>
                <a:cs typeface="Times New Roman"/>
              </a:rPr>
              <a:t>If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books </a:t>
            </a:r>
            <a:r>
              <a:rPr sz="2400" spc="-100" dirty="0">
                <a:latin typeface="Times New Roman"/>
                <a:cs typeface="Times New Roman"/>
              </a:rPr>
              <a:t>are </a:t>
            </a:r>
            <a:r>
              <a:rPr sz="2400" spc="-55" dirty="0">
                <a:latin typeface="Times New Roman"/>
                <a:cs typeface="Times New Roman"/>
              </a:rPr>
              <a:t>not </a:t>
            </a:r>
            <a:r>
              <a:rPr sz="2400" spc="-50" dirty="0">
                <a:latin typeface="Times New Roman"/>
                <a:cs typeface="Times New Roman"/>
              </a:rPr>
              <a:t>returned </a:t>
            </a:r>
            <a:r>
              <a:rPr sz="2400" spc="-100" dirty="0">
                <a:latin typeface="Times New Roman"/>
                <a:cs typeface="Times New Roman"/>
              </a:rPr>
              <a:t>on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due </a:t>
            </a:r>
            <a:r>
              <a:rPr sz="2400" spc="-70" dirty="0">
                <a:latin typeface="Times New Roman"/>
                <a:cs typeface="Times New Roman"/>
              </a:rPr>
              <a:t>date, </a:t>
            </a:r>
            <a:r>
              <a:rPr sz="2400" spc="-150" dirty="0">
                <a:latin typeface="Times New Roman"/>
                <a:cs typeface="Times New Roman"/>
              </a:rPr>
              <a:t>an </a:t>
            </a:r>
            <a:r>
              <a:rPr sz="2400" spc="-114" dirty="0">
                <a:latin typeface="Times New Roman"/>
                <a:cs typeface="Times New Roman"/>
              </a:rPr>
              <a:t>overdue </a:t>
            </a:r>
            <a:r>
              <a:rPr sz="2400" spc="-180" dirty="0">
                <a:latin typeface="Times New Roman"/>
                <a:cs typeface="Times New Roman"/>
              </a:rPr>
              <a:t>charge  </a:t>
            </a:r>
            <a:r>
              <a:rPr sz="2400" dirty="0">
                <a:latin typeface="Times New Roman"/>
                <a:cs typeface="Times New Roman"/>
              </a:rPr>
              <a:t>@ </a:t>
            </a:r>
            <a:r>
              <a:rPr sz="2400" spc="-180">
                <a:latin typeface="Times New Roman"/>
                <a:cs typeface="Times New Roman"/>
              </a:rPr>
              <a:t>Rs </a:t>
            </a:r>
            <a:r>
              <a:rPr lang="en-US" sz="2400" spc="-70" dirty="0" smtClean="0">
                <a:latin typeface="Times New Roman"/>
                <a:cs typeface="Times New Roman"/>
              </a:rPr>
              <a:t>5</a:t>
            </a:r>
            <a:r>
              <a:rPr sz="2400" spc="-70" smtClean="0">
                <a:latin typeface="Times New Roman"/>
                <a:cs typeface="Times New Roman"/>
              </a:rPr>
              <a:t>per </a:t>
            </a:r>
            <a:r>
              <a:rPr sz="2400" spc="-120" dirty="0">
                <a:latin typeface="Times New Roman"/>
                <a:cs typeface="Times New Roman"/>
              </a:rPr>
              <a:t>book </a:t>
            </a:r>
            <a:r>
              <a:rPr sz="2400" spc="-60" dirty="0">
                <a:latin typeface="Times New Roman"/>
                <a:cs typeface="Times New Roman"/>
              </a:rPr>
              <a:t>per </a:t>
            </a:r>
            <a:r>
              <a:rPr sz="2400" spc="-190" dirty="0">
                <a:latin typeface="Times New Roman"/>
                <a:cs typeface="Times New Roman"/>
              </a:rPr>
              <a:t>day </a:t>
            </a:r>
            <a:r>
              <a:rPr sz="2400" spc="-110" dirty="0">
                <a:latin typeface="Times New Roman"/>
                <a:cs typeface="Times New Roman"/>
              </a:rPr>
              <a:t>will be </a:t>
            </a:r>
            <a:r>
              <a:rPr sz="2400" spc="-120" dirty="0">
                <a:latin typeface="Times New Roman"/>
                <a:cs typeface="Times New Roman"/>
              </a:rPr>
              <a:t>charged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55" dirty="0">
                <a:latin typeface="Times New Roman"/>
                <a:cs typeface="Times New Roman"/>
              </a:rPr>
              <a:t>period,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books 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90" dirty="0">
                <a:latin typeface="Times New Roman"/>
                <a:cs typeface="Times New Roman"/>
              </a:rPr>
              <a:t>kept </a:t>
            </a:r>
            <a:r>
              <a:rPr sz="2400" spc="-135" dirty="0">
                <a:latin typeface="Times New Roman"/>
                <a:cs typeface="Times New Roman"/>
              </a:rPr>
              <a:t>beyond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due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date.</a:t>
            </a:r>
            <a:endParaRPr sz="2400">
              <a:latin typeface="Times New Roman"/>
              <a:cs typeface="Times New Roman"/>
            </a:endParaRPr>
          </a:p>
          <a:p>
            <a:pPr marL="285115" indent="-27305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2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librarian </a:t>
            </a:r>
            <a:r>
              <a:rPr sz="2400" spc="-204" dirty="0">
                <a:latin typeface="Times New Roman"/>
                <a:cs typeface="Times New Roman"/>
              </a:rPr>
              <a:t>may </a:t>
            </a:r>
            <a:r>
              <a:rPr sz="2400" spc="-100" dirty="0">
                <a:latin typeface="Times New Roman"/>
                <a:cs typeface="Times New Roman"/>
              </a:rPr>
              <a:t>recall </a:t>
            </a:r>
            <a:r>
              <a:rPr sz="2400" spc="-185" dirty="0">
                <a:latin typeface="Times New Roman"/>
                <a:cs typeface="Times New Roman"/>
              </a:rPr>
              <a:t>any </a:t>
            </a:r>
            <a:r>
              <a:rPr sz="2400" spc="-120" dirty="0">
                <a:latin typeface="Times New Roman"/>
                <a:cs typeface="Times New Roman"/>
              </a:rPr>
              <a:t>book </a:t>
            </a:r>
            <a:r>
              <a:rPr sz="2400" spc="-110" dirty="0">
                <a:latin typeface="Times New Roman"/>
                <a:cs typeface="Times New Roman"/>
              </a:rPr>
              <a:t>from </a:t>
            </a:r>
            <a:r>
              <a:rPr sz="2400" spc="-185" dirty="0">
                <a:latin typeface="Times New Roman"/>
                <a:cs typeface="Times New Roman"/>
              </a:rPr>
              <a:t>any </a:t>
            </a:r>
            <a:r>
              <a:rPr sz="2400" spc="-100" dirty="0">
                <a:latin typeface="Times New Roman"/>
                <a:cs typeface="Times New Roman"/>
              </a:rPr>
              <a:t>member </a:t>
            </a:r>
            <a:r>
              <a:rPr sz="2400" spc="-95" dirty="0">
                <a:latin typeface="Times New Roman"/>
                <a:cs typeface="Times New Roman"/>
              </a:rPr>
              <a:t>at </a:t>
            </a:r>
            <a:r>
              <a:rPr sz="2400" spc="-185" dirty="0">
                <a:latin typeface="Times New Roman"/>
                <a:cs typeface="Times New Roman"/>
              </a:rPr>
              <a:t>any</a:t>
            </a:r>
            <a:r>
              <a:rPr sz="2400" spc="125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time</a:t>
            </a:r>
            <a:endParaRPr sz="2400">
              <a:latin typeface="Times New Roman"/>
              <a:cs typeface="Times New Roman"/>
            </a:endParaRPr>
          </a:p>
          <a:p>
            <a:pPr marL="285115" algn="just">
              <a:lnSpc>
                <a:spcPct val="100000"/>
              </a:lnSpc>
              <a:spcBef>
                <a:spcPts val="60"/>
              </a:spcBef>
            </a:pP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member </a:t>
            </a:r>
            <a:r>
              <a:rPr sz="2400" spc="-145" dirty="0">
                <a:latin typeface="Times New Roman"/>
                <a:cs typeface="Times New Roman"/>
              </a:rPr>
              <a:t>shall </a:t>
            </a:r>
            <a:r>
              <a:rPr sz="2400" spc="-30" dirty="0">
                <a:latin typeface="Times New Roman"/>
                <a:cs typeface="Times New Roman"/>
              </a:rPr>
              <a:t>return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55" dirty="0">
                <a:latin typeface="Times New Roman"/>
                <a:cs typeface="Times New Roman"/>
              </a:rPr>
              <a:t>same</a:t>
            </a:r>
            <a:r>
              <a:rPr sz="2400" spc="70" dirty="0">
                <a:latin typeface="Times New Roman"/>
                <a:cs typeface="Times New Roman"/>
              </a:rPr>
              <a:t> </a:t>
            </a:r>
            <a:r>
              <a:rPr sz="2400" spc="-125" dirty="0">
                <a:latin typeface="Times New Roman"/>
                <a:cs typeface="Times New Roman"/>
              </a:rPr>
              <a:t>immediately.</a:t>
            </a:r>
            <a:endParaRPr sz="2400">
              <a:latin typeface="Times New Roman"/>
              <a:cs typeface="Times New Roman"/>
            </a:endParaRPr>
          </a:p>
          <a:p>
            <a:pPr marR="35560" algn="r">
              <a:lnSpc>
                <a:spcPct val="100000"/>
              </a:lnSpc>
            </a:pPr>
            <a:r>
              <a:rPr sz="2400" spc="-120" dirty="0">
                <a:solidFill>
                  <a:srgbClr val="D24717"/>
                </a:solidFill>
                <a:latin typeface="Times New Roman"/>
                <a:cs typeface="Times New Roman"/>
              </a:rPr>
              <a:t>Co</a:t>
            </a:r>
            <a:r>
              <a:rPr sz="2400" spc="-95" dirty="0">
                <a:solidFill>
                  <a:srgbClr val="D24717"/>
                </a:solidFill>
                <a:latin typeface="Times New Roman"/>
                <a:cs typeface="Times New Roman"/>
              </a:rPr>
              <a:t>n</a:t>
            </a:r>
            <a:r>
              <a:rPr sz="2400" spc="-35" dirty="0">
                <a:solidFill>
                  <a:srgbClr val="D24717"/>
                </a:solidFill>
                <a:latin typeface="Times New Roman"/>
                <a:cs typeface="Times New Roman"/>
              </a:rPr>
              <a:t>td</a:t>
            </a:r>
            <a:r>
              <a:rPr sz="2400" spc="100" dirty="0">
                <a:solidFill>
                  <a:srgbClr val="D24717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200" spc="-120" dirty="0"/>
              <a:t>Library </a:t>
            </a:r>
            <a:r>
              <a:rPr sz="3200" spc="-15" dirty="0"/>
              <a:t>Rules </a:t>
            </a:r>
            <a:r>
              <a:rPr sz="3200" spc="-70" dirty="0"/>
              <a:t>(</a:t>
            </a:r>
            <a:r>
              <a:rPr sz="3200" spc="-70" dirty="0">
                <a:solidFill>
                  <a:srgbClr val="696363"/>
                </a:solidFill>
              </a:rPr>
              <a:t>Loan</a:t>
            </a:r>
            <a:r>
              <a:rPr sz="3200" spc="-415" dirty="0">
                <a:solidFill>
                  <a:srgbClr val="696363"/>
                </a:solidFill>
              </a:rPr>
              <a:t> </a:t>
            </a:r>
            <a:r>
              <a:rPr sz="3200" spc="-135" dirty="0">
                <a:solidFill>
                  <a:srgbClr val="696363"/>
                </a:solidFill>
              </a:rPr>
              <a:t>Privilege</a:t>
            </a:r>
            <a:r>
              <a:rPr sz="3200" spc="-135" dirty="0"/>
              <a:t>)</a:t>
            </a:r>
            <a:endParaRPr sz="3200"/>
          </a:p>
        </p:txBody>
      </p:sp>
      <p:sp>
        <p:nvSpPr>
          <p:cNvPr id="8" name="object 16"/>
          <p:cNvSpPr txBox="1">
            <a:spLocks noGrp="1"/>
          </p:cNvSpPr>
          <p:nvPr>
            <p:ph type="ftr" sz="quarter" idx="11"/>
          </p:nvPr>
        </p:nvSpPr>
        <p:spPr>
          <a:xfrm>
            <a:off x="7564438" y="4710113"/>
            <a:ext cx="10033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Nov13,</a:t>
            </a:r>
            <a:r>
              <a:rPr spc="-140" smtClean="0"/>
              <a:t> </a:t>
            </a:r>
            <a:r>
              <a:rPr spc="-60" smtClean="0"/>
              <a:t>2</a:t>
            </a:r>
            <a:r>
              <a:rPr lang="en-US" spc="-60" dirty="0" smtClean="0"/>
              <a:t>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17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1131887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19" y="1122680"/>
            <a:ext cx="7626350" cy="2759089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85115" marR="14604" indent="-273050" algn="just">
              <a:lnSpc>
                <a:spcPct val="102099"/>
              </a:lnSpc>
              <a:spcBef>
                <a:spcPts val="4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85" dirty="0">
                <a:latin typeface="Times New Roman"/>
                <a:cs typeface="Times New Roman"/>
              </a:rPr>
              <a:t>Books </a:t>
            </a:r>
            <a:r>
              <a:rPr sz="2400" spc="-110" dirty="0">
                <a:latin typeface="Times New Roman"/>
                <a:cs typeface="Times New Roman"/>
              </a:rPr>
              <a:t>will be reissued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85" dirty="0">
                <a:latin typeface="Times New Roman"/>
                <a:cs typeface="Times New Roman"/>
              </a:rPr>
              <a:t>more </a:t>
            </a:r>
            <a:r>
              <a:rPr sz="2400" spc="-105" dirty="0">
                <a:latin typeface="Times New Roman"/>
                <a:cs typeface="Times New Roman"/>
              </a:rPr>
              <a:t>than </a:t>
            </a:r>
            <a:r>
              <a:rPr sz="2400" spc="-100" dirty="0">
                <a:latin typeface="Times New Roman"/>
                <a:cs typeface="Times New Roman"/>
              </a:rPr>
              <a:t>two </a:t>
            </a:r>
            <a:r>
              <a:rPr sz="2400" spc="-75" dirty="0">
                <a:latin typeface="Times New Roman"/>
                <a:cs typeface="Times New Roman"/>
              </a:rPr>
              <a:t>times. </a:t>
            </a:r>
            <a:r>
              <a:rPr sz="2400" spc="-110" dirty="0">
                <a:latin typeface="Times New Roman"/>
                <a:cs typeface="Times New Roman"/>
              </a:rPr>
              <a:t>After </a:t>
            </a:r>
            <a:r>
              <a:rPr sz="2400" spc="-75" dirty="0">
                <a:latin typeface="Times New Roman"/>
                <a:cs typeface="Times New Roman"/>
              </a:rPr>
              <a:t>that </a:t>
            </a:r>
            <a:r>
              <a:rPr sz="2400" spc="-175" dirty="0">
                <a:latin typeface="Times New Roman"/>
                <a:cs typeface="Times New Roman"/>
              </a:rPr>
              <a:t>the  </a:t>
            </a:r>
            <a:r>
              <a:rPr sz="2400" spc="-80" dirty="0">
                <a:latin typeface="Times New Roman"/>
                <a:cs typeface="Times New Roman"/>
              </a:rPr>
              <a:t>borrower </a:t>
            </a:r>
            <a:r>
              <a:rPr sz="2400" spc="-105" dirty="0">
                <a:latin typeface="Times New Roman"/>
                <a:cs typeface="Times New Roman"/>
              </a:rPr>
              <a:t>must </a:t>
            </a:r>
            <a:r>
              <a:rPr sz="2400" spc="-30" dirty="0">
                <a:latin typeface="Times New Roman"/>
                <a:cs typeface="Times New Roman"/>
              </a:rPr>
              <a:t>return </a:t>
            </a:r>
            <a:r>
              <a:rPr sz="2400" spc="-70" dirty="0">
                <a:latin typeface="Times New Roman"/>
                <a:cs typeface="Times New Roman"/>
              </a:rPr>
              <a:t>the</a:t>
            </a:r>
            <a:r>
              <a:rPr sz="2400" spc="-6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book(s).</a:t>
            </a:r>
            <a:endParaRPr sz="2400">
              <a:latin typeface="Times New Roman"/>
              <a:cs typeface="Times New Roman"/>
            </a:endParaRPr>
          </a:p>
          <a:p>
            <a:pPr marL="285115" marR="16510" indent="-273050" algn="just">
              <a:lnSpc>
                <a:spcPct val="100000"/>
              </a:lnSpc>
              <a:spcBef>
                <a:spcPts val="54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750" algn="l"/>
              </a:tabLst>
            </a:pPr>
            <a:r>
              <a:rPr sz="2400" spc="-110" dirty="0">
                <a:latin typeface="Times New Roman"/>
                <a:cs typeface="Times New Roman"/>
              </a:rPr>
              <a:t>Reference </a:t>
            </a:r>
            <a:r>
              <a:rPr sz="2400" spc="-95" dirty="0">
                <a:latin typeface="Times New Roman"/>
                <a:cs typeface="Times New Roman"/>
              </a:rPr>
              <a:t>books, </a:t>
            </a:r>
            <a:r>
              <a:rPr sz="2400" spc="-105" dirty="0">
                <a:latin typeface="Times New Roman"/>
                <a:cs typeface="Times New Roman"/>
              </a:rPr>
              <a:t>journals </a:t>
            </a:r>
            <a:r>
              <a:rPr sz="2400" spc="530" dirty="0">
                <a:latin typeface="Times New Roman"/>
                <a:cs typeface="Times New Roman"/>
              </a:rPr>
              <a:t>/ </a:t>
            </a:r>
            <a:r>
              <a:rPr sz="2400" spc="-90" dirty="0">
                <a:latin typeface="Times New Roman"/>
                <a:cs typeface="Times New Roman"/>
              </a:rPr>
              <a:t>periodicals, </a:t>
            </a:r>
            <a:r>
              <a:rPr sz="2400" spc="-125" dirty="0">
                <a:latin typeface="Times New Roman"/>
                <a:cs typeface="Times New Roman"/>
              </a:rPr>
              <a:t>magazines/newspapers  </a:t>
            </a:r>
            <a:r>
              <a:rPr sz="2400" spc="-135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other </a:t>
            </a:r>
            <a:r>
              <a:rPr sz="2400" spc="-105" dirty="0">
                <a:latin typeface="Times New Roman"/>
                <a:cs typeface="Times New Roman"/>
              </a:rPr>
              <a:t>documents declared </a:t>
            </a:r>
            <a:r>
              <a:rPr sz="2400" spc="-175" dirty="0">
                <a:latin typeface="Arial"/>
                <a:cs typeface="Arial"/>
              </a:rPr>
              <a:t>“For </a:t>
            </a:r>
            <a:r>
              <a:rPr sz="2400" spc="-240" dirty="0">
                <a:latin typeface="Arial"/>
                <a:cs typeface="Arial"/>
              </a:rPr>
              <a:t>Reference” </a:t>
            </a:r>
            <a:r>
              <a:rPr sz="2400" spc="-185" dirty="0">
                <a:latin typeface="Times New Roman"/>
                <a:cs typeface="Times New Roman"/>
              </a:rPr>
              <a:t>by </a:t>
            </a:r>
            <a:r>
              <a:rPr sz="2400" spc="-80" dirty="0">
                <a:latin typeface="Times New Roman"/>
                <a:cs typeface="Times New Roman"/>
              </a:rPr>
              <a:t>the </a:t>
            </a:r>
            <a:r>
              <a:rPr sz="2400" spc="-114" dirty="0">
                <a:latin typeface="Times New Roman"/>
                <a:cs typeface="Times New Roman"/>
              </a:rPr>
              <a:t>Librarian  </a:t>
            </a:r>
            <a:r>
              <a:rPr sz="2400" spc="-110" dirty="0">
                <a:latin typeface="Times New Roman"/>
                <a:cs typeface="Times New Roman"/>
              </a:rPr>
              <a:t>will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110" dirty="0">
                <a:latin typeface="Times New Roman"/>
                <a:cs typeface="Times New Roman"/>
              </a:rPr>
              <a:t>be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95" dirty="0">
                <a:latin typeface="Times New Roman"/>
                <a:cs typeface="Times New Roman"/>
              </a:rPr>
              <a:t>issued.</a:t>
            </a:r>
            <a:endParaRPr sz="2400">
              <a:latin typeface="Times New Roman"/>
              <a:cs typeface="Times New Roman"/>
            </a:endParaRPr>
          </a:p>
          <a:p>
            <a:pPr marL="330835" indent="-31877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331470" algn="l"/>
              </a:tabLst>
            </a:pPr>
            <a:r>
              <a:rPr sz="2400" spc="-310">
                <a:latin typeface="Times New Roman"/>
                <a:cs typeface="Times New Roman"/>
              </a:rPr>
              <a:t>A </a:t>
            </a:r>
            <a:r>
              <a:rPr lang="en-US" sz="2400" spc="-310" dirty="0" smtClean="0">
                <a:latin typeface="Times New Roman"/>
                <a:cs typeface="Times New Roman"/>
              </a:rPr>
              <a:t> </a:t>
            </a:r>
            <a:r>
              <a:rPr sz="2400" spc="-185" smtClean="0">
                <a:latin typeface="Times New Roman"/>
                <a:cs typeface="Times New Roman"/>
              </a:rPr>
              <a:t>Book </a:t>
            </a:r>
            <a:r>
              <a:rPr sz="2400" spc="-210" dirty="0">
                <a:latin typeface="Times New Roman"/>
                <a:cs typeface="Times New Roman"/>
              </a:rPr>
              <a:t>Bank </a:t>
            </a:r>
            <a:r>
              <a:rPr sz="2400" spc="-130" dirty="0">
                <a:latin typeface="Times New Roman"/>
                <a:cs typeface="Times New Roman"/>
              </a:rPr>
              <a:t>facility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75" dirty="0">
                <a:latin typeface="Times New Roman"/>
                <a:cs typeface="Times New Roman"/>
              </a:rPr>
              <a:t>SC/ST </a:t>
            </a:r>
            <a:r>
              <a:rPr sz="2400" spc="-90" dirty="0">
                <a:latin typeface="Times New Roman"/>
                <a:cs typeface="Times New Roman"/>
              </a:rPr>
              <a:t>students </a:t>
            </a:r>
            <a:r>
              <a:rPr sz="2400" spc="-165" dirty="0">
                <a:latin typeface="Times New Roman"/>
                <a:cs typeface="Times New Roman"/>
              </a:rPr>
              <a:t>available </a:t>
            </a:r>
            <a:r>
              <a:rPr sz="2400" spc="-110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library.</a:t>
            </a:r>
            <a:endParaRPr sz="2400">
              <a:latin typeface="Times New Roman"/>
              <a:cs typeface="Times New Roman"/>
            </a:endParaRPr>
          </a:p>
          <a:p>
            <a:pPr marL="285115" algn="just">
              <a:lnSpc>
                <a:spcPct val="100000"/>
              </a:lnSpc>
              <a:spcBef>
                <a:spcPts val="60"/>
              </a:spcBef>
            </a:pPr>
            <a:r>
              <a:rPr sz="2400" spc="-110" dirty="0">
                <a:latin typeface="Times New Roman"/>
                <a:cs typeface="Times New Roman"/>
              </a:rPr>
              <a:t>Students </a:t>
            </a:r>
            <a:r>
              <a:rPr sz="2400" spc="-90" dirty="0">
                <a:latin typeface="Times New Roman"/>
                <a:cs typeface="Times New Roman"/>
              </a:rPr>
              <a:t>produce </a:t>
            </a:r>
            <a:r>
              <a:rPr sz="2400" spc="-60" dirty="0">
                <a:latin typeface="Times New Roman"/>
                <a:cs typeface="Times New Roman"/>
              </a:rPr>
              <a:t>their </a:t>
            </a:r>
            <a:r>
              <a:rPr sz="2400" spc="-114" dirty="0">
                <a:latin typeface="Times New Roman"/>
                <a:cs typeface="Times New Roman"/>
              </a:rPr>
              <a:t>caste </a:t>
            </a:r>
            <a:r>
              <a:rPr sz="2400" spc="-85" dirty="0">
                <a:latin typeface="Times New Roman"/>
                <a:cs typeface="Times New Roman"/>
              </a:rPr>
              <a:t>certificate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185" dirty="0">
                <a:latin typeface="Times New Roman"/>
                <a:cs typeface="Times New Roman"/>
              </a:rPr>
              <a:t>avail </a:t>
            </a:r>
            <a:r>
              <a:rPr sz="2400" spc="-105" dirty="0">
                <a:latin typeface="Times New Roman"/>
                <a:cs typeface="Times New Roman"/>
              </a:rPr>
              <a:t>this</a:t>
            </a:r>
            <a:r>
              <a:rPr sz="2400" spc="180" dirty="0">
                <a:latin typeface="Times New Roman"/>
                <a:cs typeface="Times New Roman"/>
              </a:rPr>
              <a:t> </a:t>
            </a:r>
            <a:r>
              <a:rPr sz="2400" spc="-135" dirty="0">
                <a:latin typeface="Times New Roman"/>
                <a:cs typeface="Times New Roman"/>
              </a:rPr>
              <a:t>facility.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206375"/>
            <a:ext cx="7772400" cy="761106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66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5"/>
              </a:spcBef>
            </a:pPr>
            <a:r>
              <a:rPr sz="3200" spc="-120" dirty="0"/>
              <a:t>Library </a:t>
            </a:r>
            <a:r>
              <a:rPr sz="3200" spc="-15" dirty="0"/>
              <a:t>Rules</a:t>
            </a:r>
            <a:r>
              <a:rPr sz="3200" spc="-240" dirty="0"/>
              <a:t> </a:t>
            </a:r>
            <a:r>
              <a:rPr sz="3200" spc="-100" dirty="0"/>
              <a:t>(Generals)</a:t>
            </a:r>
            <a:endParaRPr sz="3200"/>
          </a:p>
        </p:txBody>
      </p:sp>
      <p:sp>
        <p:nvSpPr>
          <p:cNvPr id="6" name="object 6"/>
          <p:cNvSpPr txBox="1">
            <a:spLocks noGrp="1"/>
          </p:cNvSpPr>
          <p:nvPr>
            <p:ph type="ftr" sz="quarter" idx="11"/>
          </p:nvPr>
        </p:nvSpPr>
        <p:spPr>
          <a:xfrm>
            <a:off x="7606666" y="4710298"/>
            <a:ext cx="1232534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September 13,</a:t>
            </a:r>
            <a:r>
              <a:rPr lang="en-US" spc="-60" dirty="0" smtClean="0"/>
              <a:t>2021</a:t>
            </a:r>
            <a:endParaRPr spc="-60" dirty="0"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19</a:t>
            </a:fld>
            <a:endParaRPr spc="85" dirty="0"/>
          </a:p>
        </p:txBody>
      </p:sp>
      <p:sp>
        <p:nvSpPr>
          <p:cNvPr id="3" name="object 3"/>
          <p:cNvSpPr/>
          <p:nvPr/>
        </p:nvSpPr>
        <p:spPr>
          <a:xfrm>
            <a:off x="900112" y="1123950"/>
            <a:ext cx="7772400" cy="3429000"/>
          </a:xfrm>
          <a:custGeom>
            <a:avLst/>
            <a:gdLst/>
            <a:ahLst/>
            <a:cxnLst/>
            <a:rect l="l" t="t" r="r" b="b"/>
            <a:pathLst>
              <a:path w="7772400" h="3429000">
                <a:moveTo>
                  <a:pt x="7772400" y="0"/>
                </a:moveTo>
                <a:lnTo>
                  <a:pt x="0" y="0"/>
                </a:lnTo>
                <a:lnTo>
                  <a:pt x="0" y="3429000"/>
                </a:lnTo>
                <a:lnTo>
                  <a:pt x="7772400" y="3429000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79121" y="1122680"/>
            <a:ext cx="7615555" cy="2841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115" marR="5080" indent="-273050">
              <a:lnSpc>
                <a:spcPct val="100000"/>
              </a:lnSpc>
              <a:spcBef>
                <a:spcPts val="1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200" dirty="0">
                <a:latin typeface="Times New Roman"/>
                <a:cs typeface="Times New Roman"/>
              </a:rPr>
              <a:t>Show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5" dirty="0">
                <a:latin typeface="Times New Roman"/>
                <a:cs typeface="Times New Roman"/>
              </a:rPr>
              <a:t>books </a:t>
            </a:r>
            <a:r>
              <a:rPr sz="2400" spc="-140" dirty="0">
                <a:latin typeface="Times New Roman"/>
                <a:cs typeface="Times New Roman"/>
              </a:rPr>
              <a:t>and </a:t>
            </a:r>
            <a:r>
              <a:rPr sz="2400" spc="-60" dirty="0">
                <a:latin typeface="Times New Roman"/>
                <a:cs typeface="Times New Roman"/>
              </a:rPr>
              <a:t>other </a:t>
            </a:r>
            <a:r>
              <a:rPr sz="2400" spc="-105" dirty="0">
                <a:latin typeface="Times New Roman"/>
                <a:cs typeface="Times New Roman"/>
              </a:rPr>
              <a:t>materials </a:t>
            </a:r>
            <a:r>
              <a:rPr sz="2400" spc="-135" dirty="0">
                <a:latin typeface="Times New Roman"/>
                <a:cs typeface="Times New Roman"/>
              </a:rPr>
              <a:t>which </a:t>
            </a:r>
            <a:r>
              <a:rPr sz="2400" spc="-95" dirty="0">
                <a:latin typeface="Times New Roman"/>
                <a:cs typeface="Times New Roman"/>
              </a:rPr>
              <a:t>are </a:t>
            </a:r>
            <a:r>
              <a:rPr sz="2400" spc="-130" dirty="0">
                <a:latin typeface="Times New Roman"/>
                <a:cs typeface="Times New Roman"/>
              </a:rPr>
              <a:t>being </a:t>
            </a:r>
            <a:r>
              <a:rPr sz="2400" spc="-110" dirty="0">
                <a:latin typeface="Times New Roman"/>
                <a:cs typeface="Times New Roman"/>
              </a:rPr>
              <a:t>taken </a:t>
            </a:r>
            <a:r>
              <a:rPr sz="2400" spc="-60" dirty="0">
                <a:latin typeface="Times New Roman"/>
                <a:cs typeface="Times New Roman"/>
              </a:rPr>
              <a:t>out </a:t>
            </a:r>
            <a:r>
              <a:rPr sz="2400" spc="-150" dirty="0">
                <a:latin typeface="Times New Roman"/>
                <a:cs typeface="Times New Roman"/>
              </a:rPr>
              <a:t>of 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95" dirty="0">
                <a:latin typeface="Times New Roman"/>
                <a:cs typeface="Times New Roman"/>
              </a:rPr>
              <a:t>library </a:t>
            </a:r>
            <a:r>
              <a:rPr sz="2400" spc="-40" dirty="0">
                <a:latin typeface="Times New Roman"/>
                <a:cs typeface="Times New Roman"/>
              </a:rPr>
              <a:t>to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40" dirty="0">
                <a:latin typeface="Times New Roman"/>
                <a:cs typeface="Times New Roman"/>
              </a:rPr>
              <a:t>staff </a:t>
            </a:r>
            <a:r>
              <a:rPr sz="2400" spc="-90" dirty="0">
                <a:latin typeface="Times New Roman"/>
                <a:cs typeface="Times New Roman"/>
              </a:rPr>
              <a:t>at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85" dirty="0">
                <a:latin typeface="Times New Roman"/>
                <a:cs typeface="Times New Roman"/>
              </a:rPr>
              <a:t>entrance</a:t>
            </a:r>
            <a:r>
              <a:rPr sz="2400" spc="50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counter.</a:t>
            </a: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  <a:tab pos="1245235" algn="l"/>
                <a:tab pos="2435860" algn="l"/>
                <a:tab pos="3155315" algn="l"/>
                <a:tab pos="3641725" algn="l"/>
                <a:tab pos="4159885" algn="l"/>
                <a:tab pos="5668645" algn="l"/>
                <a:tab pos="6246495" algn="l"/>
                <a:tab pos="7438390" algn="l"/>
              </a:tabLst>
            </a:pPr>
            <a:r>
              <a:rPr sz="2400" spc="-114" dirty="0">
                <a:latin typeface="Times New Roman"/>
                <a:cs typeface="Times New Roman"/>
              </a:rPr>
              <a:t>Libra</a:t>
            </a:r>
            <a:r>
              <a:rPr sz="2400" spc="-60" dirty="0">
                <a:latin typeface="Times New Roman"/>
                <a:cs typeface="Times New Roman"/>
              </a:rPr>
              <a:t>r</a:t>
            </a:r>
            <a:r>
              <a:rPr sz="2400" spc="-200" dirty="0">
                <a:latin typeface="Times New Roman"/>
                <a:cs typeface="Times New Roman"/>
              </a:rPr>
              <a:t>y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75" dirty="0">
                <a:latin typeface="Times New Roman"/>
                <a:cs typeface="Times New Roman"/>
              </a:rPr>
              <a:t>bo</a:t>
            </a:r>
            <a:r>
              <a:rPr sz="2400" spc="-10" dirty="0">
                <a:latin typeface="Times New Roman"/>
                <a:cs typeface="Times New Roman"/>
              </a:rPr>
              <a:t>rr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29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95" dirty="0">
                <a:latin typeface="Times New Roman"/>
                <a:cs typeface="Times New Roman"/>
              </a:rPr>
              <a:t>car</a:t>
            </a:r>
            <a:r>
              <a:rPr sz="2400" spc="-130" dirty="0">
                <a:latin typeface="Times New Roman"/>
                <a:cs typeface="Times New Roman"/>
              </a:rPr>
              <a:t>d</a:t>
            </a:r>
            <a:r>
              <a:rPr sz="2400" spc="-185" dirty="0">
                <a:latin typeface="Times New Roman"/>
                <a:cs typeface="Times New Roman"/>
              </a:rPr>
              <a:t>s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204" dirty="0">
                <a:latin typeface="Times New Roman"/>
                <a:cs typeface="Times New Roman"/>
              </a:rPr>
              <a:t>a</a:t>
            </a:r>
            <a:r>
              <a:rPr sz="2400" dirty="0">
                <a:latin typeface="Times New Roman"/>
                <a:cs typeface="Times New Roman"/>
              </a:rPr>
              <a:t>r</a:t>
            </a:r>
            <a:r>
              <a:rPr sz="2400" spc="-95" dirty="0">
                <a:latin typeface="Times New Roman"/>
                <a:cs typeface="Times New Roman"/>
              </a:rPr>
              <a:t>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55" dirty="0">
                <a:latin typeface="Times New Roman"/>
                <a:cs typeface="Times New Roman"/>
              </a:rPr>
              <a:t>not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00" dirty="0">
                <a:latin typeface="Times New Roman"/>
                <a:cs typeface="Times New Roman"/>
              </a:rPr>
              <a:t>transf</a:t>
            </a:r>
            <a:r>
              <a:rPr sz="2400" spc="-90" dirty="0">
                <a:latin typeface="Times New Roman"/>
                <a:cs typeface="Times New Roman"/>
              </a:rPr>
              <a:t>era</a:t>
            </a:r>
            <a:r>
              <a:rPr sz="2400" spc="-150" dirty="0">
                <a:latin typeface="Times New Roman"/>
                <a:cs typeface="Times New Roman"/>
              </a:rPr>
              <a:t>b</a:t>
            </a:r>
            <a:r>
              <a:rPr sz="2400" spc="-75" dirty="0">
                <a:latin typeface="Times New Roman"/>
                <a:cs typeface="Times New Roman"/>
              </a:rPr>
              <a:t>l</a:t>
            </a:r>
            <a:r>
              <a:rPr sz="2400" spc="-170" dirty="0">
                <a:latin typeface="Times New Roman"/>
                <a:cs typeface="Times New Roman"/>
              </a:rPr>
              <a:t>e</a:t>
            </a:r>
            <a:r>
              <a:rPr sz="2400" spc="100" dirty="0">
                <a:latin typeface="Times New Roman"/>
                <a:cs typeface="Times New Roman"/>
              </a:rPr>
              <a:t>.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25" dirty="0">
                <a:latin typeface="Times New Roman"/>
                <a:cs typeface="Times New Roman"/>
              </a:rPr>
              <a:t>T</a:t>
            </a:r>
            <a:r>
              <a:rPr sz="2400" spc="-120" dirty="0">
                <a:latin typeface="Times New Roman"/>
                <a:cs typeface="Times New Roman"/>
              </a:rPr>
              <a:t>he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14" dirty="0">
                <a:latin typeface="Times New Roman"/>
                <a:cs typeface="Times New Roman"/>
              </a:rPr>
              <a:t>b</a:t>
            </a:r>
            <a:r>
              <a:rPr sz="2400" spc="-110" dirty="0">
                <a:latin typeface="Times New Roman"/>
                <a:cs typeface="Times New Roman"/>
              </a:rPr>
              <a:t>o</a:t>
            </a:r>
            <a:r>
              <a:rPr sz="2400" spc="70" dirty="0">
                <a:latin typeface="Times New Roman"/>
                <a:cs typeface="Times New Roman"/>
              </a:rPr>
              <a:t>r</a:t>
            </a:r>
            <a:r>
              <a:rPr sz="2400" spc="-10" dirty="0">
                <a:latin typeface="Times New Roman"/>
                <a:cs typeface="Times New Roman"/>
              </a:rPr>
              <a:t>r</a:t>
            </a:r>
            <a:r>
              <a:rPr sz="2400" spc="-170" dirty="0">
                <a:latin typeface="Times New Roman"/>
                <a:cs typeface="Times New Roman"/>
              </a:rPr>
              <a:t>o</a:t>
            </a:r>
            <a:r>
              <a:rPr sz="2400" spc="-229" dirty="0">
                <a:latin typeface="Times New Roman"/>
                <a:cs typeface="Times New Roman"/>
              </a:rPr>
              <a:t>w</a:t>
            </a:r>
            <a:r>
              <a:rPr sz="2400" spc="-35" dirty="0">
                <a:latin typeface="Times New Roman"/>
                <a:cs typeface="Times New Roman"/>
              </a:rPr>
              <a:t>er</a:t>
            </a:r>
            <a:r>
              <a:rPr sz="2400" dirty="0">
                <a:latin typeface="Times New Roman"/>
                <a:cs typeface="Times New Roman"/>
              </a:rPr>
              <a:t>	</a:t>
            </a:r>
            <a:r>
              <a:rPr sz="2400" spc="-165" dirty="0">
                <a:latin typeface="Times New Roman"/>
                <a:cs typeface="Times New Roman"/>
              </a:rPr>
              <a:t>is</a:t>
            </a:r>
            <a:endParaRPr sz="2400">
              <a:latin typeface="Times New Roman"/>
              <a:cs typeface="Times New Roman"/>
            </a:endParaRPr>
          </a:p>
          <a:p>
            <a:pPr marL="285115">
              <a:lnSpc>
                <a:spcPct val="100000"/>
              </a:lnSpc>
            </a:pPr>
            <a:r>
              <a:rPr sz="2400" spc="-114" dirty="0">
                <a:latin typeface="Times New Roman"/>
                <a:cs typeface="Times New Roman"/>
              </a:rPr>
              <a:t>responsible </a:t>
            </a:r>
            <a:r>
              <a:rPr sz="2400" spc="-85" dirty="0">
                <a:latin typeface="Times New Roman"/>
                <a:cs typeface="Times New Roman"/>
              </a:rPr>
              <a:t>for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30" dirty="0">
                <a:latin typeface="Times New Roman"/>
                <a:cs typeface="Times New Roman"/>
              </a:rPr>
              <a:t>books </a:t>
            </a:r>
            <a:r>
              <a:rPr sz="2400" spc="-95" dirty="0">
                <a:latin typeface="Times New Roman"/>
                <a:cs typeface="Times New Roman"/>
              </a:rPr>
              <a:t>borrowed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20" dirty="0">
                <a:latin typeface="Times New Roman"/>
                <a:cs typeface="Times New Roman"/>
              </a:rPr>
              <a:t>his/her</a:t>
            </a:r>
            <a:r>
              <a:rPr sz="2400" spc="90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card.</a:t>
            </a:r>
            <a:endParaRPr sz="2400">
              <a:latin typeface="Times New Roman"/>
              <a:cs typeface="Times New Roman"/>
            </a:endParaRPr>
          </a:p>
          <a:p>
            <a:pPr marL="285115" marR="5080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110" dirty="0">
                <a:latin typeface="Times New Roman"/>
                <a:cs typeface="Times New Roman"/>
              </a:rPr>
              <a:t>Refreshment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180" dirty="0">
                <a:latin typeface="Times New Roman"/>
                <a:cs typeface="Times New Roman"/>
              </a:rPr>
              <a:t>any </a:t>
            </a:r>
            <a:r>
              <a:rPr sz="2400" spc="-120" dirty="0">
                <a:latin typeface="Times New Roman"/>
                <a:cs typeface="Times New Roman"/>
              </a:rPr>
              <a:t>kind </a:t>
            </a:r>
            <a:r>
              <a:rPr sz="2400" spc="-150" dirty="0">
                <a:latin typeface="Times New Roman"/>
                <a:cs typeface="Times New Roman"/>
              </a:rPr>
              <a:t>shall </a:t>
            </a:r>
            <a:r>
              <a:rPr sz="2400" spc="-60" dirty="0">
                <a:latin typeface="Times New Roman"/>
                <a:cs typeface="Times New Roman"/>
              </a:rPr>
              <a:t>not </a:t>
            </a:r>
            <a:r>
              <a:rPr sz="2400" spc="-110" dirty="0">
                <a:latin typeface="Times New Roman"/>
                <a:cs typeface="Times New Roman"/>
              </a:rPr>
              <a:t>be </a:t>
            </a:r>
            <a:r>
              <a:rPr sz="2400" spc="-114" dirty="0">
                <a:latin typeface="Times New Roman"/>
                <a:cs typeface="Times New Roman"/>
              </a:rPr>
              <a:t>taken </a:t>
            </a:r>
            <a:r>
              <a:rPr sz="2400" spc="-130" dirty="0">
                <a:latin typeface="Times New Roman"/>
                <a:cs typeface="Times New Roman"/>
              </a:rPr>
              <a:t>anywhere </a:t>
            </a:r>
            <a:r>
              <a:rPr sz="2400" spc="-114" dirty="0">
                <a:latin typeface="Times New Roman"/>
                <a:cs typeface="Times New Roman"/>
              </a:rPr>
              <a:t>in </a:t>
            </a:r>
            <a:r>
              <a:rPr sz="2400" spc="-70" dirty="0">
                <a:latin typeface="Times New Roman"/>
                <a:cs typeface="Times New Roman"/>
              </a:rPr>
              <a:t>the </a:t>
            </a:r>
            <a:r>
              <a:rPr sz="2400" spc="-100" dirty="0">
                <a:latin typeface="Times New Roman"/>
                <a:cs typeface="Times New Roman"/>
              </a:rPr>
              <a:t>library  </a:t>
            </a:r>
            <a:r>
              <a:rPr sz="2400" spc="-95" dirty="0">
                <a:latin typeface="Times New Roman"/>
                <a:cs typeface="Times New Roman"/>
              </a:rPr>
              <a:t>premises.</a:t>
            </a:r>
            <a:endParaRPr sz="2400">
              <a:latin typeface="Times New Roman"/>
              <a:cs typeface="Times New Roman"/>
            </a:endParaRPr>
          </a:p>
          <a:p>
            <a:pPr marL="285115" indent="-273050">
              <a:lnSpc>
                <a:spcPct val="100000"/>
              </a:lnSpc>
              <a:spcBef>
                <a:spcPts val="665"/>
              </a:spcBef>
              <a:buClr>
                <a:srgbClr val="D24717"/>
              </a:buClr>
              <a:buSzPct val="85416"/>
              <a:buFont typeface="Arial"/>
              <a:buChar char=""/>
              <a:tabLst>
                <a:tab pos="285115" algn="l"/>
                <a:tab pos="285750" algn="l"/>
              </a:tabLst>
            </a:pPr>
            <a:r>
              <a:rPr sz="2400" spc="-145" dirty="0">
                <a:latin typeface="Times New Roman"/>
                <a:cs typeface="Times New Roman"/>
              </a:rPr>
              <a:t>Suggestions </a:t>
            </a:r>
            <a:r>
              <a:rPr sz="2400" spc="-105" dirty="0">
                <a:latin typeface="Times New Roman"/>
                <a:cs typeface="Times New Roman"/>
              </a:rPr>
              <a:t>on </a:t>
            </a:r>
            <a:r>
              <a:rPr sz="2400" spc="-130" dirty="0">
                <a:latin typeface="Times New Roman"/>
                <a:cs typeface="Times New Roman"/>
              </a:rPr>
              <a:t>all </a:t>
            </a:r>
            <a:r>
              <a:rPr sz="2400" spc="-125" dirty="0">
                <a:latin typeface="Times New Roman"/>
                <a:cs typeface="Times New Roman"/>
              </a:rPr>
              <a:t>aspects </a:t>
            </a:r>
            <a:r>
              <a:rPr sz="2400" spc="-140" dirty="0">
                <a:latin typeface="Times New Roman"/>
                <a:cs typeface="Times New Roman"/>
              </a:rPr>
              <a:t>of </a:t>
            </a:r>
            <a:r>
              <a:rPr sz="2400" spc="-95" dirty="0">
                <a:latin typeface="Times New Roman"/>
                <a:cs typeface="Times New Roman"/>
              </a:rPr>
              <a:t>library </a:t>
            </a:r>
            <a:r>
              <a:rPr sz="2400" spc="-114" dirty="0">
                <a:latin typeface="Times New Roman"/>
                <a:cs typeface="Times New Roman"/>
              </a:rPr>
              <a:t>services </a:t>
            </a:r>
            <a:r>
              <a:rPr sz="2400" spc="-95" dirty="0">
                <a:latin typeface="Times New Roman"/>
                <a:cs typeface="Times New Roman"/>
              </a:rPr>
              <a:t>are</a:t>
            </a:r>
            <a:r>
              <a:rPr sz="2400" spc="315" dirty="0">
                <a:latin typeface="Times New Roman"/>
                <a:cs typeface="Times New Roman"/>
              </a:rPr>
              <a:t> </a:t>
            </a:r>
            <a:r>
              <a:rPr sz="2400" spc="-130" dirty="0">
                <a:latin typeface="Times New Roman"/>
                <a:cs typeface="Times New Roman"/>
              </a:rPr>
              <a:t>welcome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8458200" cy="5143499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Vision </a:t>
            </a:r>
            <a:endParaRPr lang="en-US" u="sng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To empower, strengthen and enhance the teaching, learning and research in AACL. </a:t>
            </a:r>
          </a:p>
          <a:p>
            <a:pPr algn="just">
              <a:lnSpc>
                <a:spcPct val="150000"/>
              </a:lnSpc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Mission</a:t>
            </a:r>
            <a:endParaRPr lang="en-US" dirty="0" smtClean="0">
              <a:solidFill>
                <a:schemeClr val="tx1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We strive to promote intellectual growth and creativity by developing collections, facilitating access to information resources, to serve the educational needs of the students and faculty of AACL.</a:t>
            </a:r>
            <a:endParaRPr lang="en-I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23850"/>
            <a:ext cx="8763000" cy="12382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Total Collection of books in the Library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187659197"/>
              </p:ext>
            </p:extLst>
          </p:nvPr>
        </p:nvGraphicFramePr>
        <p:xfrm>
          <a:off x="304800" y="914401"/>
          <a:ext cx="8686800" cy="3922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561975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Collection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Total 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8915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Subject Books &amp; Reference Books 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10,000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Journals And Periodicals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E-Journals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Magazines                              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08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  <a:tr h="61722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News papers</a:t>
                      </a:r>
                    </a:p>
                    <a:p>
                      <a:pPr algn="ctr"/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07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/>
                </a:tc>
              </a:tr>
            </a:tbl>
          </a:graphicData>
        </a:graphic>
      </p:graphicFrame>
      <p:pic>
        <p:nvPicPr>
          <p:cNvPr id="5" name="Picture 4" descr="C:\Documents and Settings\user\Desktop\book_PNG21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422" y="3886200"/>
            <a:ext cx="1655578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Details of Journals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571500"/>
          <a:ext cx="8686800" cy="383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7391400"/>
              </a:tblGrid>
              <a:tr h="291840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500" u="none" strike="noStrike" kern="1200" dirty="0" smtClean="0"/>
                        <a:t>Sl. No</a:t>
                      </a:r>
                      <a:endParaRPr kumimoji="0" lang="en-US" sz="15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500" u="none" strike="noStrike" kern="1200" dirty="0" smtClean="0"/>
                        <a:t>                                       Journal </a:t>
                      </a:r>
                      <a:endParaRPr kumimoji="0" lang="en-US" sz="1500" b="1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1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Supreme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Court Cases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2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Labour &amp; Industrial cases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3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Taxation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law reports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/>
                        <a:t>4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Supreme Court reports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u="none" strike="noStrike" dirty="0" smtClean="0"/>
                        <a:t>5</a:t>
                      </a:r>
                      <a:endParaRPr lang="en-US" sz="15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Labour law journal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Criminal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law journal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Civil &amp; Military law journals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All India service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law journal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50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  <a:endParaRPr kumimoji="0" lang="en-US" sz="1500" u="none" strike="noStrike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Annual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survey of Indian law 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5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Indian journal of international</a:t>
                      </a:r>
                      <a:r>
                        <a:rPr kumimoji="0" lang="en-US" sz="1800" b="0" i="0" u="none" strike="noStrike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law 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5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Mysore law journal manual 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  <a:tr h="29533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en-US" sz="1500" b="0" i="0" u="none" strike="noStrike" kern="1200" dirty="0" smtClean="0">
                          <a:solidFill>
                            <a:srgbClr val="000000"/>
                          </a:solidFill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  <a:endParaRPr kumimoji="0" lang="en-US" sz="1500" b="0" i="0" u="none" strike="noStrike" kern="1200" dirty="0">
                        <a:solidFill>
                          <a:srgbClr val="0000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marL="0" algn="l" rtl="0" eaLnBrk="1" fontAlgn="ctr" latinLnBrk="0" hangingPunct="1"/>
                      <a:r>
                        <a:rPr kumimoji="0" lang="en-US" sz="1800" b="0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Al-Ameen Law Review</a:t>
                      </a:r>
                      <a:endParaRPr kumimoji="0" lang="en-US" sz="1800" b="0" i="0" u="none" strike="noStrike" kern="1200" dirty="0">
                        <a:solidFill>
                          <a:srgbClr val="00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7144" marB="0" anchor="ctr"/>
                </a:tc>
              </a:tr>
            </a:tbl>
          </a:graphicData>
        </a:graphic>
      </p:graphicFrame>
      <p:pic>
        <p:nvPicPr>
          <p:cNvPr id="6" name="Picture 5" descr="C:\Documents and Settings\user\Desktop\book_PNG21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422" y="3886200"/>
            <a:ext cx="1655578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61555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Library OPAC</a:t>
            </a:r>
            <a:endParaRPr lang="en-US" dirty="0"/>
          </a:p>
        </p:txBody>
      </p:sp>
      <p:pic>
        <p:nvPicPr>
          <p:cNvPr id="2052" name="Picture 4" descr="C:\Documents and Settings\user\Desktop\op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5724" y="1649187"/>
            <a:ext cx="5121951" cy="2750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121" y="1046480"/>
            <a:ext cx="6423659" cy="2585323"/>
          </a:xfrm>
        </p:spPr>
        <p:txBody>
          <a:bodyPr>
            <a:normAutofit/>
          </a:bodyPr>
          <a:lstStyle/>
          <a:p>
            <a:r>
              <a:rPr lang="en-US" dirty="0" smtClean="0"/>
              <a:t>OPAC – ONLINE PUBLIC ACCESS CATAOGUE</a:t>
            </a:r>
          </a:p>
          <a:p>
            <a:endParaRPr lang="en-US" dirty="0" smtClean="0"/>
          </a:p>
          <a:p>
            <a:r>
              <a:rPr lang="en-US" dirty="0" smtClean="0"/>
              <a:t>It is a Database used for searching books.</a:t>
            </a:r>
          </a:p>
          <a:p>
            <a:pPr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94104104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71450"/>
            <a:ext cx="8686800" cy="628650"/>
          </a:xfrm>
        </p:spPr>
        <p:txBody>
          <a:bodyPr>
            <a:normAutofit/>
          </a:bodyPr>
          <a:lstStyle/>
          <a:p>
            <a:r>
              <a:rPr lang="en-US" b="1" dirty="0" smtClean="0"/>
              <a:t>Library Advisory Committee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886200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Dr. Waseem Khan M.I. (Patron)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Mrs. Yasmeen Tabassum (Member)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Ms. Tabassum </a:t>
            </a:r>
            <a:r>
              <a:rPr lang="en-US" sz="28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Ara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A (Member)</a:t>
            </a:r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28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Mrs. Jayalakshmi V (Member)</a:t>
            </a:r>
            <a:endParaRPr lang="en-US" sz="28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5.Mr.Mubarak Khan(Member)</a:t>
            </a:r>
          </a:p>
          <a:p>
            <a:pPr marL="0" indent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4" name="Picture 3" descr="C:\Documents and Settings\user\Desktop\book_PNG21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88422" y="3886200"/>
            <a:ext cx="1655578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00151"/>
            <a:ext cx="8229600" cy="1752600"/>
          </a:xfrm>
        </p:spPr>
        <p:txBody>
          <a:bodyPr/>
          <a:lstStyle/>
          <a:p>
            <a:pPr>
              <a:buNone/>
            </a:pPr>
            <a:r>
              <a:rPr lang="en-US" spc="-5" dirty="0" smtClean="0">
                <a:solidFill>
                  <a:srgbClr val="9B2C1F"/>
                </a:solidFill>
                <a:latin typeface="Times New Roman"/>
                <a:cs typeface="Times New Roman"/>
              </a:rPr>
              <a:t>YOUR SUGGESTIONS ARE </a:t>
            </a:r>
            <a:r>
              <a:rPr lang="en-US" spc="-10" dirty="0" smtClean="0">
                <a:solidFill>
                  <a:srgbClr val="9B2C1F"/>
                </a:solidFill>
                <a:latin typeface="Times New Roman"/>
                <a:cs typeface="Times New Roman"/>
              </a:rPr>
              <a:t>WELCOME </a:t>
            </a:r>
            <a:r>
              <a:rPr lang="en-US" spc="-30" dirty="0" smtClean="0">
                <a:solidFill>
                  <a:srgbClr val="9B2C1F"/>
                </a:solidFill>
                <a:latin typeface="Times New Roman"/>
                <a:cs typeface="Times New Roman"/>
              </a:rPr>
              <a:t>TO</a:t>
            </a:r>
            <a:r>
              <a:rPr lang="en-US" spc="-114" dirty="0" smtClean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solidFill>
                  <a:srgbClr val="9B2C1F"/>
                </a:solidFill>
                <a:latin typeface="Times New Roman"/>
                <a:cs typeface="Times New Roman"/>
              </a:rPr>
              <a:t>IMPROVE  THE </a:t>
            </a:r>
            <a:r>
              <a:rPr lang="en-US" spc="-30" dirty="0" smtClean="0">
                <a:solidFill>
                  <a:srgbClr val="9B2C1F"/>
                </a:solidFill>
                <a:latin typeface="Times New Roman"/>
                <a:cs typeface="Times New Roman"/>
              </a:rPr>
              <a:t>SERVICES </a:t>
            </a:r>
            <a:r>
              <a:rPr lang="en-US" dirty="0" smtClean="0">
                <a:solidFill>
                  <a:srgbClr val="9B2C1F"/>
                </a:solidFill>
                <a:latin typeface="Times New Roman"/>
                <a:cs typeface="Times New Roman"/>
              </a:rPr>
              <a:t>OF </a:t>
            </a:r>
            <a:r>
              <a:rPr lang="en-US" spc="-5" dirty="0" smtClean="0">
                <a:solidFill>
                  <a:srgbClr val="9B2C1F"/>
                </a:solidFill>
                <a:latin typeface="Times New Roman"/>
                <a:cs typeface="Times New Roman"/>
              </a:rPr>
              <a:t>OUR</a:t>
            </a:r>
            <a:r>
              <a:rPr lang="en-US" spc="55" dirty="0" smtClean="0">
                <a:solidFill>
                  <a:srgbClr val="9B2C1F"/>
                </a:solidFill>
                <a:latin typeface="Times New Roman"/>
                <a:cs typeface="Times New Roman"/>
              </a:rPr>
              <a:t> </a:t>
            </a:r>
            <a:r>
              <a:rPr lang="en-US" spc="-60" dirty="0" smtClean="0">
                <a:solidFill>
                  <a:srgbClr val="9B2C1F"/>
                </a:solidFill>
                <a:latin typeface="Times New Roman"/>
                <a:cs typeface="Times New Roman"/>
              </a:rPr>
              <a:t>LIBRARY.</a:t>
            </a:r>
            <a:endParaRPr lang="en-US" dirty="0" smtClean="0">
              <a:latin typeface="Times New Roman"/>
              <a:cs typeface="Times New Roman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OVERVIEW OF LIBRARY ORIENTATION </a:t>
            </a:r>
            <a:endParaRPr lang="en-US" sz="3600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STAFF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TIMINGS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ABOUT LIBRARY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LOCATION GUIDES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HOW TO GET MEMBERSHIP 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SERVICES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RULES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TOTAL COLLECTION IN LIBRARY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DATAILS OF JOURNALS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OPAC</a:t>
            </a: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LIBRARY ADVISORY COMITEE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14300"/>
            <a:ext cx="8686800" cy="5715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dirty="0" smtClean="0"/>
              <a:t>Library Staff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686800" cy="364569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Librarian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Ms. Tabassum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Ara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 A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M.L.I.Sc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Library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Attender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Mr.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Fakurdeen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Attender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Mrs. Ayesha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Documents and Settings\user\Desktop\book_PNG2117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3886200"/>
            <a:ext cx="1655578" cy="1257300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639" y="201613"/>
            <a:ext cx="7781925" cy="866775"/>
            <a:chOff x="909637" y="201612"/>
            <a:chExt cx="7781925" cy="866775"/>
          </a:xfrm>
        </p:grpSpPr>
        <p:sp>
          <p:nvSpPr>
            <p:cNvPr id="3" name="object 3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777240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7772400" y="8572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0" y="857250"/>
                  </a:moveTo>
                  <a:lnTo>
                    <a:pt x="7772400" y="85725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9525">
              <a:solidFill>
                <a:srgbClr val="F4CE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752600" y="334773"/>
            <a:ext cx="468122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50" dirty="0"/>
              <a:t>Library</a:t>
            </a:r>
            <a:r>
              <a:rPr spc="-265" dirty="0"/>
              <a:t> </a:t>
            </a:r>
            <a:r>
              <a:rPr spc="-114" dirty="0"/>
              <a:t>Timings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5</a:t>
            </a:fld>
            <a:endParaRPr spc="85" dirty="0"/>
          </a:p>
        </p:txBody>
      </p:sp>
      <p:sp>
        <p:nvSpPr>
          <p:cNvPr id="6" name="object 6"/>
          <p:cNvSpPr/>
          <p:nvPr/>
        </p:nvSpPr>
        <p:spPr>
          <a:xfrm>
            <a:off x="914400" y="1085787"/>
            <a:ext cx="7772400" cy="3430904"/>
          </a:xfrm>
          <a:custGeom>
            <a:avLst/>
            <a:gdLst/>
            <a:ahLst/>
            <a:cxnLst/>
            <a:rect l="l" t="t" r="r" b="b"/>
            <a:pathLst>
              <a:path w="7772400" h="3430904">
                <a:moveTo>
                  <a:pt x="7772400" y="0"/>
                </a:moveTo>
                <a:lnTo>
                  <a:pt x="0" y="0"/>
                </a:lnTo>
                <a:lnTo>
                  <a:pt x="0" y="3430651"/>
                </a:lnTo>
                <a:lnTo>
                  <a:pt x="7772400" y="3430651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2" y="1327556"/>
            <a:ext cx="3962401" cy="2640466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547370">
              <a:lnSpc>
                <a:spcPct val="100000"/>
              </a:lnSpc>
              <a:spcBef>
                <a:spcPts val="745"/>
              </a:spcBef>
            </a:pPr>
            <a:r>
              <a:rPr sz="1600" b="1" spc="-60" dirty="0">
                <a:solidFill>
                  <a:srgbClr val="D24717"/>
                </a:solidFill>
                <a:latin typeface="Times New Roman"/>
                <a:cs typeface="Times New Roman"/>
              </a:rPr>
              <a:t>Library </a:t>
            </a:r>
            <a:r>
              <a:rPr sz="1600" b="1" spc="-40" dirty="0">
                <a:solidFill>
                  <a:srgbClr val="D24717"/>
                </a:solidFill>
                <a:latin typeface="Times New Roman"/>
                <a:cs typeface="Times New Roman"/>
              </a:rPr>
              <a:t>Working</a:t>
            </a:r>
            <a:r>
              <a:rPr sz="1600" b="1" spc="-19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D24717"/>
                </a:solidFill>
                <a:latin typeface="Times New Roman"/>
                <a:cs typeface="Times New Roman"/>
              </a:rPr>
              <a:t>Hours</a:t>
            </a:r>
            <a:endParaRPr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600" spc="-120" dirty="0">
                <a:latin typeface="Times New Roman"/>
                <a:cs typeface="Times New Roman"/>
              </a:rPr>
              <a:t>Monday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sz="1600" spc="-100" dirty="0">
                <a:latin typeface="Times New Roman"/>
                <a:cs typeface="Times New Roman"/>
              </a:rPr>
              <a:t>Friday </a:t>
            </a:r>
            <a:r>
              <a:rPr lang="en-US" sz="1600" spc="-50" dirty="0" smtClean="0">
                <a:latin typeface="Times New Roman"/>
                <a:cs typeface="Times New Roman"/>
              </a:rPr>
              <a:t>9</a:t>
            </a:r>
            <a:r>
              <a:rPr sz="1600" spc="-50" dirty="0" smtClean="0">
                <a:latin typeface="Times New Roman"/>
                <a:cs typeface="Times New Roman"/>
              </a:rPr>
              <a:t>:</a:t>
            </a:r>
            <a:r>
              <a:rPr lang="en-US" sz="1600" spc="-50" dirty="0" smtClean="0">
                <a:latin typeface="Times New Roman"/>
                <a:cs typeface="Times New Roman"/>
              </a:rPr>
              <a:t>3</a:t>
            </a:r>
            <a:r>
              <a:rPr sz="1600" spc="-50" dirty="0" smtClean="0">
                <a:latin typeface="Times New Roman"/>
                <a:cs typeface="Times New Roman"/>
              </a:rPr>
              <a:t>0 </a:t>
            </a:r>
            <a:r>
              <a:rPr sz="1600" spc="-204" dirty="0">
                <a:latin typeface="Times New Roman"/>
                <a:cs typeface="Times New Roman"/>
              </a:rPr>
              <a:t>AM </a:t>
            </a:r>
            <a:r>
              <a:rPr lang="en-US" sz="1600" spc="-20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to </a:t>
            </a:r>
            <a:r>
              <a:rPr lang="en-US" sz="1600" spc="-55" dirty="0">
                <a:latin typeface="Times New Roman"/>
                <a:cs typeface="Times New Roman"/>
              </a:rPr>
              <a:t>5</a:t>
            </a:r>
            <a:r>
              <a:rPr sz="1600" spc="-55" dirty="0" smtClean="0">
                <a:latin typeface="Times New Roman"/>
                <a:cs typeface="Times New Roman"/>
              </a:rPr>
              <a:t>:00</a:t>
            </a:r>
            <a:r>
              <a:rPr sz="1600" spc="-35" dirty="0" smtClean="0">
                <a:latin typeface="Times New Roman"/>
                <a:cs typeface="Times New Roman"/>
              </a:rPr>
              <a:t> </a:t>
            </a:r>
            <a:r>
              <a:rPr sz="1600" spc="-145" dirty="0" smtClean="0">
                <a:latin typeface="Times New Roman"/>
                <a:cs typeface="Times New Roman"/>
              </a:rPr>
              <a:t>PM</a:t>
            </a:r>
            <a:endParaRPr lang="en-US" sz="16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r>
              <a:rPr sz="1600" spc="-100" dirty="0" smtClean="0">
                <a:latin typeface="Times New Roman"/>
                <a:cs typeface="Times New Roman"/>
              </a:rPr>
              <a:t>Saturday </a:t>
            </a:r>
            <a:r>
              <a:rPr sz="1600" spc="-50" dirty="0" smtClean="0">
                <a:latin typeface="Times New Roman"/>
                <a:cs typeface="Times New Roman"/>
              </a:rPr>
              <a:t>9:</a:t>
            </a:r>
            <a:r>
              <a:rPr lang="en-US" sz="1600" spc="-50" dirty="0" smtClean="0">
                <a:latin typeface="Times New Roman"/>
                <a:cs typeface="Times New Roman"/>
              </a:rPr>
              <a:t>3</a:t>
            </a:r>
            <a:r>
              <a:rPr sz="1600" spc="-50" dirty="0" smtClean="0">
                <a:latin typeface="Times New Roman"/>
                <a:cs typeface="Times New Roman"/>
              </a:rPr>
              <a:t>0 </a:t>
            </a:r>
            <a:r>
              <a:rPr sz="1600" spc="-204" dirty="0">
                <a:latin typeface="Times New Roman"/>
                <a:cs typeface="Times New Roman"/>
              </a:rPr>
              <a:t>AM </a:t>
            </a:r>
            <a:r>
              <a:rPr lang="en-US" sz="1600" spc="-204" dirty="0" smtClean="0">
                <a:latin typeface="Times New Roman"/>
                <a:cs typeface="Times New Roman"/>
              </a:rPr>
              <a:t> </a:t>
            </a:r>
            <a:r>
              <a:rPr sz="1600" spc="-25" dirty="0" smtClean="0">
                <a:latin typeface="Times New Roman"/>
                <a:cs typeface="Times New Roman"/>
              </a:rPr>
              <a:t>to </a:t>
            </a:r>
            <a:r>
              <a:rPr lang="en-US" sz="1600" spc="-50" dirty="0">
                <a:latin typeface="Times New Roman"/>
                <a:cs typeface="Times New Roman"/>
              </a:rPr>
              <a:t>2</a:t>
            </a:r>
            <a:r>
              <a:rPr sz="1600" spc="-50" dirty="0" smtClean="0">
                <a:latin typeface="Times New Roman"/>
                <a:cs typeface="Times New Roman"/>
              </a:rPr>
              <a:t>:00</a:t>
            </a:r>
            <a:r>
              <a:rPr sz="1600" spc="-135" dirty="0" smtClean="0">
                <a:latin typeface="Times New Roman"/>
                <a:cs typeface="Times New Roman"/>
              </a:rPr>
              <a:t> </a:t>
            </a:r>
            <a:r>
              <a:rPr sz="1600" spc="-145" dirty="0" smtClean="0">
                <a:latin typeface="Times New Roman"/>
                <a:cs typeface="Times New Roman"/>
              </a:rPr>
              <a:t>PM</a:t>
            </a:r>
            <a:endParaRPr lang="en-US" sz="1600" spc="-145" dirty="0" smtClean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R="630555" algn="r">
              <a:lnSpc>
                <a:spcPct val="100000"/>
              </a:lnSpc>
              <a:spcBef>
                <a:spcPts val="600"/>
              </a:spcBef>
            </a:pPr>
            <a:r>
              <a:rPr sz="1600" b="1" spc="-15" dirty="0">
                <a:solidFill>
                  <a:srgbClr val="D24717"/>
                </a:solidFill>
                <a:latin typeface="Times New Roman"/>
                <a:cs typeface="Times New Roman"/>
              </a:rPr>
              <a:t>Circulation</a:t>
            </a:r>
            <a:r>
              <a:rPr sz="1600" b="1" spc="-305" dirty="0">
                <a:solidFill>
                  <a:srgbClr val="D24717"/>
                </a:solidFill>
                <a:latin typeface="Times New Roman"/>
                <a:cs typeface="Times New Roman"/>
              </a:rPr>
              <a:t> </a:t>
            </a:r>
            <a:r>
              <a:rPr sz="1600" b="1" spc="-30" dirty="0">
                <a:solidFill>
                  <a:srgbClr val="D24717"/>
                </a:solidFill>
                <a:latin typeface="Times New Roman"/>
                <a:cs typeface="Times New Roman"/>
              </a:rPr>
              <a:t>Timings</a:t>
            </a:r>
            <a:endParaRPr sz="1600" dirty="0">
              <a:latin typeface="Times New Roman"/>
              <a:cs typeface="Times New Roman"/>
            </a:endParaRPr>
          </a:p>
          <a:p>
            <a:pPr marL="234950" marR="5080" indent="-222885">
              <a:lnSpc>
                <a:spcPct val="131200"/>
              </a:lnSpc>
              <a:spcBef>
                <a:spcPts val="5"/>
              </a:spcBef>
            </a:pPr>
            <a:r>
              <a:rPr sz="1600" spc="-120" dirty="0">
                <a:latin typeface="Times New Roman"/>
                <a:cs typeface="Times New Roman"/>
              </a:rPr>
              <a:t>Monday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sz="1600" spc="-100" dirty="0">
                <a:latin typeface="Times New Roman"/>
                <a:cs typeface="Times New Roman"/>
              </a:rPr>
              <a:t>Friday </a:t>
            </a:r>
            <a:r>
              <a:rPr sz="1600" spc="-55" dirty="0">
                <a:latin typeface="Times New Roman"/>
                <a:cs typeface="Times New Roman"/>
              </a:rPr>
              <a:t>09:30 </a:t>
            </a:r>
            <a:r>
              <a:rPr sz="1600" spc="-204" dirty="0" smtClean="0">
                <a:latin typeface="Times New Roman"/>
                <a:cs typeface="Times New Roman"/>
              </a:rPr>
              <a:t>AM</a:t>
            </a:r>
            <a:r>
              <a:rPr lang="en-US" sz="1600" spc="-204" dirty="0" smtClean="0">
                <a:latin typeface="Times New Roman"/>
                <a:cs typeface="Times New Roman"/>
              </a:rPr>
              <a:t> </a:t>
            </a:r>
            <a:r>
              <a:rPr sz="1600" spc="-204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lang="en-US" sz="1600" spc="-50" dirty="0">
                <a:latin typeface="Times New Roman"/>
                <a:cs typeface="Times New Roman"/>
              </a:rPr>
              <a:t>1</a:t>
            </a:r>
            <a:r>
              <a:rPr sz="1600" spc="-50" dirty="0" smtClean="0">
                <a:latin typeface="Times New Roman"/>
                <a:cs typeface="Times New Roman"/>
              </a:rPr>
              <a:t>:30 </a:t>
            </a:r>
            <a:r>
              <a:rPr sz="1600" spc="-140" dirty="0" smtClean="0">
                <a:latin typeface="Times New Roman"/>
                <a:cs typeface="Times New Roman"/>
              </a:rPr>
              <a:t>PM</a:t>
            </a:r>
            <a:endParaRPr lang="en-US" sz="1600" spc="-140" dirty="0" smtClean="0">
              <a:latin typeface="Times New Roman"/>
              <a:cs typeface="Times New Roman"/>
            </a:endParaRPr>
          </a:p>
          <a:p>
            <a:pPr marL="234950" marR="5080" indent="-222885">
              <a:lnSpc>
                <a:spcPct val="131200"/>
              </a:lnSpc>
              <a:spcBef>
                <a:spcPts val="5"/>
              </a:spcBef>
            </a:pPr>
            <a:r>
              <a:rPr lang="en-US" sz="1600" spc="-140" dirty="0">
                <a:latin typeface="Times New Roman"/>
                <a:cs typeface="Times New Roman"/>
              </a:rPr>
              <a:t>	</a:t>
            </a:r>
            <a:r>
              <a:rPr lang="en-US" sz="1600" spc="-140" dirty="0" smtClean="0">
                <a:latin typeface="Times New Roman"/>
                <a:cs typeface="Times New Roman"/>
              </a:rPr>
              <a:t>	             02: 00 PM to 4: 00 PM</a:t>
            </a:r>
          </a:p>
          <a:p>
            <a:pPr marL="234950" marR="5080" indent="-222885">
              <a:lnSpc>
                <a:spcPct val="131200"/>
              </a:lnSpc>
              <a:spcBef>
                <a:spcPts val="5"/>
              </a:spcBef>
            </a:pPr>
            <a:r>
              <a:rPr sz="1600" spc="-140" smtClean="0">
                <a:latin typeface="Times New Roman"/>
                <a:cs typeface="Times New Roman"/>
              </a:rPr>
              <a:t>  </a:t>
            </a:r>
            <a:r>
              <a:rPr lang="en-US" sz="1600" spc="-140" dirty="0" smtClean="0">
                <a:latin typeface="Times New Roman"/>
                <a:cs typeface="Times New Roman"/>
              </a:rPr>
              <a:t>	</a:t>
            </a:r>
            <a:r>
              <a:rPr sz="1600" spc="-100" smtClean="0">
                <a:latin typeface="Times New Roman"/>
                <a:cs typeface="Times New Roman"/>
              </a:rPr>
              <a:t>Saturday</a:t>
            </a:r>
            <a:r>
              <a:rPr lang="en-US" sz="1600" spc="-100" dirty="0" smtClean="0">
                <a:latin typeface="Times New Roman"/>
                <a:cs typeface="Times New Roman"/>
              </a:rPr>
              <a:t>	 :         </a:t>
            </a:r>
            <a:r>
              <a:rPr sz="1600" spc="-100" smtClean="0">
                <a:latin typeface="Times New Roman"/>
                <a:cs typeface="Times New Roman"/>
              </a:rPr>
              <a:t> </a:t>
            </a:r>
            <a:r>
              <a:rPr sz="1600" spc="-50" dirty="0">
                <a:latin typeface="Times New Roman"/>
                <a:cs typeface="Times New Roman"/>
              </a:rPr>
              <a:t>9:30 </a:t>
            </a:r>
            <a:r>
              <a:rPr sz="1600" spc="-204" dirty="0" smtClean="0">
                <a:latin typeface="Times New Roman"/>
                <a:cs typeface="Times New Roman"/>
              </a:rPr>
              <a:t>AM</a:t>
            </a:r>
            <a:r>
              <a:rPr lang="en-US" sz="1600" spc="-204" dirty="0" smtClean="0">
                <a:latin typeface="Times New Roman"/>
                <a:cs typeface="Times New Roman"/>
              </a:rPr>
              <a:t> </a:t>
            </a:r>
            <a:r>
              <a:rPr sz="1600" spc="-204" dirty="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to </a:t>
            </a:r>
            <a:r>
              <a:rPr lang="en-US" sz="1600" spc="-50" dirty="0" smtClean="0">
                <a:latin typeface="Times New Roman"/>
                <a:cs typeface="Times New Roman"/>
              </a:rPr>
              <a:t>1</a:t>
            </a:r>
            <a:r>
              <a:rPr sz="1600" spc="-50" dirty="0" smtClean="0">
                <a:latin typeface="Times New Roman"/>
                <a:cs typeface="Times New Roman"/>
              </a:rPr>
              <a:t>:30</a:t>
            </a:r>
            <a:r>
              <a:rPr sz="1600" spc="-110" dirty="0" smtClean="0">
                <a:latin typeface="Times New Roman"/>
                <a:cs typeface="Times New Roman"/>
              </a:rPr>
              <a:t> </a:t>
            </a:r>
            <a:r>
              <a:rPr sz="1600" spc="-145" dirty="0">
                <a:latin typeface="Times New Roman"/>
                <a:cs typeface="Times New Roman"/>
              </a:rPr>
              <a:t>PM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Picture 10" descr="4547315915224_12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0" y="1276350"/>
            <a:ext cx="2438400" cy="2952750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639" y="201613"/>
            <a:ext cx="7781925" cy="866775"/>
            <a:chOff x="909637" y="201612"/>
            <a:chExt cx="7781925" cy="866775"/>
          </a:xfrm>
        </p:grpSpPr>
        <p:sp>
          <p:nvSpPr>
            <p:cNvPr id="3" name="object 3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777240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7772400" y="8572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0" y="857250"/>
                  </a:moveTo>
                  <a:lnTo>
                    <a:pt x="7772400" y="85725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9525">
              <a:solidFill>
                <a:srgbClr val="F4CE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981200" y="334773"/>
            <a:ext cx="4246117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65" dirty="0"/>
              <a:t>About</a:t>
            </a:r>
            <a:r>
              <a:rPr spc="-275" dirty="0"/>
              <a:t> </a:t>
            </a:r>
            <a:r>
              <a:rPr spc="-150" dirty="0"/>
              <a:t>Library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ftr" sz="quarter" idx="11"/>
          </p:nvPr>
        </p:nvSpPr>
        <p:spPr>
          <a:xfrm>
            <a:off x="7391400" y="4710298"/>
            <a:ext cx="1524000" cy="1923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530"/>
              </a:lnSpc>
            </a:pPr>
            <a:r>
              <a:rPr lang="en-US" spc="-90" dirty="0" smtClean="0"/>
              <a:t>November 13,2021</a:t>
            </a:r>
            <a:endParaRPr spc="-60" dirty="0"/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6</a:t>
            </a:fld>
            <a:endParaRPr spc="85" dirty="0"/>
          </a:p>
        </p:txBody>
      </p:sp>
      <p:sp>
        <p:nvSpPr>
          <p:cNvPr id="6" name="object 6"/>
          <p:cNvSpPr/>
          <p:nvPr/>
        </p:nvSpPr>
        <p:spPr>
          <a:xfrm>
            <a:off x="914400" y="1085787"/>
            <a:ext cx="7772400" cy="3430904"/>
          </a:xfrm>
          <a:custGeom>
            <a:avLst/>
            <a:gdLst/>
            <a:ahLst/>
            <a:cxnLst/>
            <a:rect l="l" t="t" r="r" b="b"/>
            <a:pathLst>
              <a:path w="7772400" h="3430904">
                <a:moveTo>
                  <a:pt x="7772400" y="0"/>
                </a:moveTo>
                <a:lnTo>
                  <a:pt x="0" y="0"/>
                </a:lnTo>
                <a:lnTo>
                  <a:pt x="0" y="3430651"/>
                </a:lnTo>
                <a:lnTo>
                  <a:pt x="7772400" y="3430651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444" y="895350"/>
            <a:ext cx="7845756" cy="3574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385" marR="825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287020" algn="l"/>
              </a:tabLst>
            </a:pPr>
            <a:endParaRPr lang="en-US" sz="1600" spc="-5" dirty="0" smtClean="0">
              <a:latin typeface="Times New Roman"/>
              <a:cs typeface="Times New Roman"/>
            </a:endParaRPr>
          </a:p>
          <a:p>
            <a:pPr marL="286385" marR="825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287020" algn="l"/>
              </a:tabLst>
            </a:pPr>
            <a:r>
              <a:rPr lang="en-US" sz="1600" spc="-5" dirty="0" smtClean="0">
                <a:latin typeface="Times New Roman"/>
                <a:cs typeface="Times New Roman"/>
              </a:rPr>
              <a:t>A  Library is a collection of materials, books that are easily accessible . A library provides physical (hard copies documents) or digital access (soft copies) materials. A library’s collection can include printed materials and other physical resources in many formats such as DVD, CD and Cassette as well as access to information.</a:t>
            </a:r>
          </a:p>
          <a:p>
            <a:pPr marL="286385" marR="825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287020" algn="l"/>
              </a:tabLst>
            </a:pPr>
            <a:endParaRPr lang="en-US" sz="1600" spc="-5" dirty="0" smtClean="0">
              <a:latin typeface="Times New Roman"/>
              <a:cs typeface="Times New Roman"/>
            </a:endParaRPr>
          </a:p>
          <a:p>
            <a:pPr marL="286385" marR="8255" indent="-274320" algn="just">
              <a:lnSpc>
                <a:spcPct val="100000"/>
              </a:lnSpc>
              <a:spcBef>
                <a:spcPts val="95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287020" algn="l"/>
              </a:tabLst>
            </a:pPr>
            <a:r>
              <a:rPr sz="1600" spc="-5" smtClean="0">
                <a:latin typeface="Times New Roman"/>
                <a:cs typeface="Times New Roman"/>
              </a:rPr>
              <a:t>The </a:t>
            </a:r>
            <a:r>
              <a:rPr sz="1600" dirty="0" smtClean="0">
                <a:latin typeface="Times New Roman"/>
                <a:cs typeface="Times New Roman"/>
              </a:rPr>
              <a:t>Library </a:t>
            </a:r>
            <a:r>
              <a:rPr sz="1600" spc="-10" dirty="0">
                <a:latin typeface="Times New Roman"/>
                <a:cs typeface="Times New Roman"/>
              </a:rPr>
              <a:t>was </a:t>
            </a:r>
            <a:r>
              <a:rPr sz="1600" dirty="0">
                <a:latin typeface="Times New Roman"/>
                <a:cs typeface="Times New Roman"/>
              </a:rPr>
              <a:t>initially setup </a:t>
            </a:r>
            <a:r>
              <a:rPr sz="1600" spc="-5" dirty="0">
                <a:latin typeface="Times New Roman"/>
                <a:cs typeface="Times New Roman"/>
              </a:rPr>
              <a:t>in </a:t>
            </a:r>
            <a:r>
              <a:rPr lang="en-US" sz="1600" dirty="0" smtClean="0">
                <a:latin typeface="Times New Roman"/>
                <a:cs typeface="Times New Roman"/>
              </a:rPr>
              <a:t>1991</a:t>
            </a:r>
            <a:r>
              <a:rPr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latin typeface="Times New Roman"/>
                <a:cs typeface="Times New Roman"/>
              </a:rPr>
              <a:t>in </a:t>
            </a:r>
            <a:r>
              <a:rPr lang="en-US" sz="1600" dirty="0" smtClean="0">
                <a:latin typeface="Times New Roman"/>
                <a:cs typeface="Times New Roman"/>
              </a:rPr>
              <a:t>Al- Ameen College of Law</a:t>
            </a:r>
            <a:r>
              <a:rPr sz="1600" spc="-5" dirty="0" smtClean="0">
                <a:latin typeface="Times New Roman"/>
                <a:cs typeface="Times New Roman"/>
              </a:rPr>
              <a:t>. </a:t>
            </a:r>
            <a:endParaRPr sz="1600" dirty="0">
              <a:latin typeface="Times New Roman"/>
              <a:cs typeface="Times New Roman"/>
            </a:endParaRPr>
          </a:p>
          <a:p>
            <a:pPr marL="286385" marR="6985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334645" algn="l"/>
              </a:tabLst>
            </a:pPr>
            <a:r>
              <a:rPr dirty="0"/>
              <a:t>	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dirty="0">
                <a:latin typeface="Times New Roman"/>
                <a:cs typeface="Times New Roman"/>
              </a:rPr>
              <a:t>Library </a:t>
            </a:r>
            <a:r>
              <a:rPr sz="1600" spc="-5" dirty="0">
                <a:latin typeface="Times New Roman"/>
                <a:cs typeface="Times New Roman"/>
              </a:rPr>
              <a:t>is spread over </a:t>
            </a:r>
            <a:r>
              <a:rPr sz="1600" dirty="0">
                <a:latin typeface="Times New Roman"/>
                <a:cs typeface="Times New Roman"/>
              </a:rPr>
              <a:t>one floor with </a:t>
            </a:r>
            <a:r>
              <a:rPr sz="1600" spc="-5" dirty="0">
                <a:latin typeface="Times New Roman"/>
                <a:cs typeface="Times New Roman"/>
              </a:rPr>
              <a:t>the total covered area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00 </a:t>
            </a:r>
            <a:r>
              <a:rPr sz="1600" dirty="0">
                <a:solidFill>
                  <a:srgbClr val="FF0000"/>
                </a:solidFill>
                <a:latin typeface="Times New Roman"/>
                <a:cs typeface="Times New Roman"/>
              </a:rPr>
              <a:t>sq. </a:t>
            </a:r>
            <a:r>
              <a:rPr sz="1600" spc="-30" dirty="0">
                <a:solidFill>
                  <a:srgbClr val="FF0000"/>
                </a:solidFill>
                <a:latin typeface="Times New Roman"/>
                <a:cs typeface="Times New Roman"/>
              </a:rPr>
              <a:t>mtr</a:t>
            </a:r>
            <a:r>
              <a:rPr sz="1600" spc="-30">
                <a:solidFill>
                  <a:srgbClr val="FF0000"/>
                </a:solidFill>
                <a:latin typeface="Times New Roman"/>
                <a:cs typeface="Times New Roman"/>
              </a:rPr>
              <a:t>. 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Reading </a:t>
            </a:r>
            <a:r>
              <a:rPr lang="en-US" sz="1600" spc="-10" dirty="0" smtClean="0">
                <a:latin typeface="Times New Roman"/>
                <a:cs typeface="Times New Roman"/>
              </a:rPr>
              <a:t>room is well ventilated </a:t>
            </a:r>
            <a:r>
              <a:rPr sz="1600" spc="-10" smtClean="0">
                <a:latin typeface="Times New Roman"/>
                <a:cs typeface="Times New Roman"/>
              </a:rPr>
              <a:t>with </a:t>
            </a:r>
            <a:r>
              <a:rPr sz="1600" spc="-5" dirty="0">
                <a:latin typeface="Times New Roman"/>
                <a:cs typeface="Times New Roman"/>
              </a:rPr>
              <a:t>the capacity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Times New Roman"/>
                <a:cs typeface="Times New Roman"/>
              </a:rPr>
              <a:t>6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0</a:t>
            </a:r>
            <a:r>
              <a:rPr sz="1600" spc="285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600" spc="-5" dirty="0">
                <a:solidFill>
                  <a:srgbClr val="FF0000"/>
                </a:solidFill>
                <a:latin typeface="Times New Roman"/>
                <a:cs typeface="Times New Roman"/>
              </a:rPr>
              <a:t>seats</a:t>
            </a:r>
            <a:r>
              <a:rPr sz="1600" spc="-5" dirty="0">
                <a:latin typeface="Times New Roman"/>
                <a:cs typeface="Times New Roman"/>
              </a:rPr>
              <a:t>.</a:t>
            </a:r>
            <a:endParaRPr sz="1600" dirty="0">
              <a:latin typeface="Times New Roman"/>
              <a:cs typeface="Times New Roman"/>
            </a:endParaRPr>
          </a:p>
          <a:p>
            <a:pPr marL="286385" marR="5080" indent="-274320" algn="just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4375"/>
              <a:tabLst>
                <a:tab pos="334645" algn="l"/>
              </a:tabLst>
            </a:pPr>
            <a:r>
              <a:rPr dirty="0"/>
              <a:t>	</a:t>
            </a:r>
            <a:r>
              <a:rPr sz="1600" spc="-5" dirty="0">
                <a:latin typeface="Times New Roman"/>
                <a:cs typeface="Times New Roman"/>
              </a:rPr>
              <a:t>The </a:t>
            </a:r>
            <a:r>
              <a:rPr sz="1600" spc="-5" dirty="0" smtClean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Library </a:t>
            </a:r>
            <a:r>
              <a:rPr sz="1600" spc="-5" dirty="0">
                <a:latin typeface="Times New Roman"/>
                <a:cs typeface="Times New Roman"/>
              </a:rPr>
              <a:t>has rich collection </a:t>
            </a:r>
            <a:r>
              <a:rPr sz="1600" dirty="0">
                <a:latin typeface="Times New Roman"/>
                <a:cs typeface="Times New Roman"/>
              </a:rPr>
              <a:t>of </a:t>
            </a:r>
            <a:r>
              <a:rPr sz="1600" spc="-5" dirty="0">
                <a:latin typeface="Times New Roman"/>
                <a:cs typeface="Times New Roman"/>
              </a:rPr>
              <a:t>documents </a:t>
            </a:r>
            <a:r>
              <a:rPr sz="1600" dirty="0">
                <a:latin typeface="Times New Roman"/>
                <a:cs typeface="Times New Roman"/>
              </a:rPr>
              <a:t>comprising of </a:t>
            </a:r>
            <a:r>
              <a:rPr sz="1600" spc="-5" dirty="0" smtClean="0">
                <a:latin typeface="Times New Roman"/>
                <a:cs typeface="Times New Roman"/>
              </a:rPr>
              <a:t>books</a:t>
            </a:r>
            <a:r>
              <a:rPr lang="en-US" sz="1600" spc="-5" dirty="0" smtClean="0">
                <a:latin typeface="Times New Roman"/>
                <a:cs typeface="Times New Roman"/>
              </a:rPr>
              <a:t>,</a:t>
            </a:r>
            <a:r>
              <a:rPr lang="en-US" sz="1600" spc="360" dirty="0">
                <a:latin typeface="Times New Roman"/>
                <a:cs typeface="Times New Roman"/>
              </a:rPr>
              <a:t> </a:t>
            </a:r>
            <a:r>
              <a:rPr lang="en-US" sz="1600" spc="360" dirty="0" smtClean="0">
                <a:latin typeface="Times New Roman"/>
                <a:cs typeface="Times New Roman"/>
              </a:rPr>
              <a:t>practical records</a:t>
            </a:r>
            <a:r>
              <a:rPr sz="1600" spc="-5" dirty="0" smtClean="0">
                <a:latin typeface="Times New Roman"/>
                <a:cs typeface="Times New Roman"/>
              </a:rPr>
              <a:t>, </a:t>
            </a:r>
            <a:r>
              <a:rPr sz="1600" dirty="0">
                <a:latin typeface="Times New Roman"/>
                <a:cs typeface="Times New Roman"/>
              </a:rPr>
              <a:t>journals, </a:t>
            </a:r>
            <a:r>
              <a:rPr sz="1600" spc="-5" dirty="0" smtClean="0">
                <a:latin typeface="Times New Roman"/>
                <a:cs typeface="Times New Roman"/>
              </a:rPr>
              <a:t>compact disc</a:t>
            </a:r>
            <a:r>
              <a:rPr lang="en-US" sz="1600" spc="-5" dirty="0" smtClean="0">
                <a:latin typeface="Times New Roman"/>
                <a:cs typeface="Times New Roman"/>
              </a:rPr>
              <a:t>, Periodicals(newspaper and magazines.)</a:t>
            </a:r>
            <a:endParaRPr sz="1600" dirty="0">
              <a:latin typeface="Times New Roman"/>
              <a:cs typeface="Times New Roman"/>
            </a:endParaRPr>
          </a:p>
          <a:p>
            <a:pPr marL="286385" marR="7620" indent="-274320" algn="just">
              <a:lnSpc>
                <a:spcPct val="100000"/>
              </a:lnSpc>
              <a:spcBef>
                <a:spcPts val="605"/>
              </a:spcBef>
              <a:buClr>
                <a:srgbClr val="D24717"/>
              </a:buClr>
              <a:buSzPct val="84375"/>
              <a:buFont typeface="Wingdings"/>
              <a:buChar char=""/>
              <a:tabLst>
                <a:tab pos="327025" algn="l"/>
              </a:tabLst>
            </a:pP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>
                <a:latin typeface="Times New Roman"/>
                <a:cs typeface="Times New Roman"/>
              </a:rPr>
              <a:t>library </a:t>
            </a:r>
            <a:r>
              <a:rPr lang="en-US" sz="1600" dirty="0" smtClean="0">
                <a:latin typeface="Times New Roman"/>
                <a:cs typeface="Times New Roman"/>
              </a:rPr>
              <a:t>is </a:t>
            </a:r>
            <a:r>
              <a:rPr sz="1600" smtClean="0">
                <a:latin typeface="Times New Roman"/>
                <a:cs typeface="Times New Roman"/>
              </a:rPr>
              <a:t>fully </a:t>
            </a:r>
            <a:r>
              <a:rPr sz="1600" dirty="0">
                <a:latin typeface="Times New Roman"/>
                <a:cs typeface="Times New Roman"/>
              </a:rPr>
              <a:t>computerized </a:t>
            </a:r>
            <a:r>
              <a:rPr sz="1600" spc="-5" dirty="0">
                <a:latin typeface="Times New Roman"/>
                <a:cs typeface="Times New Roman"/>
              </a:rPr>
              <a:t>using the </a:t>
            </a:r>
            <a:r>
              <a:rPr lang="en-US" sz="1600" spc="-5" dirty="0" err="1" smtClean="0">
                <a:latin typeface="Times New Roman"/>
                <a:cs typeface="Times New Roman"/>
              </a:rPr>
              <a:t>Libsoft</a:t>
            </a:r>
            <a:r>
              <a:rPr sz="1600" spc="-5" dirty="0" smtClean="0">
                <a:latin typeface="Times New Roman"/>
                <a:cs typeface="Times New Roman"/>
              </a:rPr>
              <a:t> software </a:t>
            </a:r>
            <a:r>
              <a:rPr sz="1600" spc="-5" dirty="0">
                <a:latin typeface="Times New Roman"/>
                <a:cs typeface="Times New Roman"/>
              </a:rPr>
              <a:t>package that also provides web-based access to the online catalogue </a:t>
            </a:r>
            <a:r>
              <a:rPr sz="1600" dirty="0">
                <a:latin typeface="Times New Roman"/>
                <a:cs typeface="Times New Roman"/>
              </a:rPr>
              <a:t>of</a:t>
            </a:r>
            <a:r>
              <a:rPr sz="1600" spc="325" dirty="0">
                <a:latin typeface="Times New Roman"/>
                <a:cs typeface="Times New Roman"/>
              </a:rPr>
              <a:t> </a:t>
            </a:r>
            <a:r>
              <a:rPr sz="1600" spc="-20" dirty="0">
                <a:latin typeface="Times New Roman"/>
                <a:cs typeface="Times New Roman"/>
              </a:rPr>
              <a:t>Library.</a:t>
            </a: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09639" y="201613"/>
            <a:ext cx="7781925" cy="866775"/>
            <a:chOff x="909637" y="201612"/>
            <a:chExt cx="7781925" cy="866775"/>
          </a:xfrm>
        </p:grpSpPr>
        <p:sp>
          <p:nvSpPr>
            <p:cNvPr id="3" name="object 3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7772400" y="0"/>
                  </a:moveTo>
                  <a:lnTo>
                    <a:pt x="0" y="0"/>
                  </a:lnTo>
                  <a:lnTo>
                    <a:pt x="0" y="857250"/>
                  </a:lnTo>
                  <a:lnTo>
                    <a:pt x="7772400" y="857250"/>
                  </a:lnTo>
                  <a:lnTo>
                    <a:pt x="7772400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14400" y="206375"/>
              <a:ext cx="7772400" cy="857250"/>
            </a:xfrm>
            <a:custGeom>
              <a:avLst/>
              <a:gdLst/>
              <a:ahLst/>
              <a:cxnLst/>
              <a:rect l="l" t="t" r="r" b="b"/>
              <a:pathLst>
                <a:path w="7772400" h="857250">
                  <a:moveTo>
                    <a:pt x="0" y="857250"/>
                  </a:moveTo>
                  <a:lnTo>
                    <a:pt x="7772400" y="857250"/>
                  </a:lnTo>
                  <a:lnTo>
                    <a:pt x="7772400" y="0"/>
                  </a:lnTo>
                  <a:lnTo>
                    <a:pt x="0" y="0"/>
                  </a:lnTo>
                  <a:lnTo>
                    <a:pt x="0" y="857250"/>
                  </a:lnTo>
                  <a:close/>
                </a:path>
              </a:pathLst>
            </a:custGeom>
            <a:ln w="9525">
              <a:solidFill>
                <a:srgbClr val="F4CEC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57200" y="205980"/>
            <a:ext cx="8229600" cy="59695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120" dirty="0"/>
              <a:t>Location</a:t>
            </a:r>
            <a:r>
              <a:rPr spc="-280" dirty="0"/>
              <a:t> </a:t>
            </a:r>
            <a:r>
              <a:rPr spc="-60" dirty="0"/>
              <a:t>Guides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180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370">
              <a:lnSpc>
                <a:spcPts val="1664"/>
              </a:lnSpc>
            </a:pPr>
            <a:fld id="{81D60167-4931-47E6-BA6A-407CBD079E47}" type="slidenum">
              <a:rPr spc="85" dirty="0"/>
              <a:pPr marL="39370">
                <a:lnSpc>
                  <a:spcPts val="1664"/>
                </a:lnSpc>
              </a:pPr>
              <a:t>7</a:t>
            </a:fld>
            <a:endParaRPr spc="85" dirty="0"/>
          </a:p>
        </p:txBody>
      </p:sp>
      <p:sp>
        <p:nvSpPr>
          <p:cNvPr id="6" name="object 6"/>
          <p:cNvSpPr/>
          <p:nvPr/>
        </p:nvSpPr>
        <p:spPr>
          <a:xfrm>
            <a:off x="990600" y="1047750"/>
            <a:ext cx="7772400" cy="3840480"/>
          </a:xfrm>
          <a:custGeom>
            <a:avLst/>
            <a:gdLst/>
            <a:ahLst/>
            <a:cxnLst/>
            <a:rect l="l" t="t" r="r" b="b"/>
            <a:pathLst>
              <a:path w="7772400" h="3573779">
                <a:moveTo>
                  <a:pt x="7772400" y="0"/>
                </a:moveTo>
                <a:lnTo>
                  <a:pt x="0" y="0"/>
                </a:lnTo>
                <a:lnTo>
                  <a:pt x="0" y="3573526"/>
                </a:lnTo>
                <a:lnTo>
                  <a:pt x="7772400" y="3573526"/>
                </a:lnTo>
                <a:lnTo>
                  <a:pt x="7772400" y="0"/>
                </a:lnTo>
                <a:close/>
              </a:path>
            </a:pathLst>
          </a:custGeom>
          <a:solidFill>
            <a:srgbClr val="D7D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993446" y="966164"/>
            <a:ext cx="6971665" cy="4108176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75"/>
              </a:spcBef>
            </a:pPr>
            <a:r>
              <a:rPr lang="en-US" sz="1200" b="1" spc="-25" dirty="0" smtClean="0">
                <a:solidFill>
                  <a:srgbClr val="DF6C5D"/>
                </a:solidFill>
                <a:latin typeface="Times New Roman" pitchFamily="18" charset="0"/>
                <a:cs typeface="Times New Roman" pitchFamily="18" charset="0"/>
              </a:rPr>
              <a:t>To left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spcBef>
                <a:spcPts val="68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lang="en-US" sz="1600" spc="-70" dirty="0" smtClean="0">
                <a:latin typeface="Times New Roman" pitchFamily="18" charset="0"/>
                <a:cs typeface="Times New Roman" pitchFamily="18" charset="0"/>
              </a:rPr>
              <a:t>Display </a:t>
            </a:r>
            <a:r>
              <a:rPr lang="en-US" sz="1600" spc="-55" dirty="0" smtClean="0">
                <a:latin typeface="Times New Roman" pitchFamily="18" charset="0"/>
                <a:cs typeface="Times New Roman" pitchFamily="18" charset="0"/>
              </a:rPr>
              <a:t>rack </a:t>
            </a:r>
            <a:r>
              <a:rPr lang="en-US" sz="1600" spc="-40" dirty="0" smtClean="0">
                <a:latin typeface="Times New Roman" pitchFamily="18" charset="0"/>
                <a:cs typeface="Times New Roman" pitchFamily="18" charset="0"/>
              </a:rPr>
              <a:t>for </a:t>
            </a:r>
            <a:r>
              <a:rPr lang="en-US" sz="1600" spc="-55" dirty="0" smtClean="0">
                <a:latin typeface="Times New Roman" pitchFamily="18" charset="0"/>
                <a:cs typeface="Times New Roman" pitchFamily="18" charset="0"/>
              </a:rPr>
              <a:t>new </a:t>
            </a:r>
            <a:r>
              <a:rPr lang="en-US" sz="1600" spc="-50" dirty="0" smtClean="0">
                <a:latin typeface="Times New Roman" pitchFamily="18" charset="0"/>
                <a:cs typeface="Times New Roman" pitchFamily="18" charset="0"/>
              </a:rPr>
              <a:t>arrival</a:t>
            </a:r>
            <a:r>
              <a:rPr lang="en-US" sz="1600" spc="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65" dirty="0" smtClean="0">
                <a:latin typeface="Times New Roman" pitchFamily="18" charset="0"/>
                <a:cs typeface="Times New Roman" pitchFamily="18" charset="0"/>
              </a:rPr>
              <a:t>books</a:t>
            </a:r>
          </a:p>
          <a:p>
            <a:pPr marL="285115" indent="-273050">
              <a:lnSpc>
                <a:spcPct val="100000"/>
              </a:lnSpc>
              <a:spcBef>
                <a:spcPts val="68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lang="en-US" sz="1600" spc="-65" dirty="0" smtClean="0">
                <a:latin typeface="Times New Roman" pitchFamily="18" charset="0"/>
                <a:cs typeface="Times New Roman" pitchFamily="18" charset="0"/>
              </a:rPr>
              <a:t>Computer Lab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sz="1600" spc="-75" dirty="0" smtClean="0">
                <a:latin typeface="Times New Roman" pitchFamily="18" charset="0"/>
                <a:cs typeface="Times New Roman" pitchFamily="18" charset="0"/>
              </a:rPr>
              <a:t>Stacks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Area of </a:t>
            </a:r>
            <a:r>
              <a:rPr lang="en-US" sz="1600" spc="-50" dirty="0" smtClean="0">
                <a:latin typeface="Times New Roman" pitchFamily="18" charset="0"/>
                <a:cs typeface="Times New Roman" pitchFamily="18" charset="0"/>
              </a:rPr>
              <a:t>Journals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sz="1600" spc="-65">
                <a:latin typeface="Times New Roman" pitchFamily="18" charset="0"/>
                <a:cs typeface="Times New Roman" pitchFamily="18" charset="0"/>
              </a:rPr>
              <a:t>OPAC</a:t>
            </a:r>
            <a:r>
              <a:rPr sz="1600" spc="-5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0" smtClean="0">
                <a:latin typeface="Times New Roman" pitchFamily="18" charset="0"/>
                <a:cs typeface="Times New Roman" pitchFamily="18" charset="0"/>
              </a:rPr>
              <a:t>Station</a:t>
            </a:r>
            <a:r>
              <a:rPr lang="en-US" sz="1600" spc="-50" dirty="0" smtClean="0">
                <a:latin typeface="Times New Roman" pitchFamily="18" charset="0"/>
                <a:cs typeface="Times New Roman" pitchFamily="18" charset="0"/>
              </a:rPr>
              <a:t> ( online public access catalogue.) 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lang="en-US" sz="1600" b="1" spc="-40" dirty="0" smtClean="0">
                <a:solidFill>
                  <a:srgbClr val="DF6C5D"/>
                </a:solidFill>
                <a:latin typeface="Times New Roman" pitchFamily="18" charset="0"/>
                <a:cs typeface="Times New Roman" pitchFamily="18" charset="0"/>
              </a:rPr>
              <a:t>To Right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600"/>
              </a:spcBef>
              <a:buClr>
                <a:srgbClr val="D24717"/>
              </a:buClr>
              <a:buSzPct val="83333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lang="en-US" sz="1600" spc="-95" dirty="0" smtClean="0">
                <a:latin typeface="Times New Roman" pitchFamily="18" charset="0"/>
                <a:cs typeface="Times New Roman" pitchFamily="18" charset="0"/>
              </a:rPr>
              <a:t>Circulation section</a:t>
            </a:r>
            <a:endParaRPr lang="en-US" sz="1600" spc="-65" dirty="0" smtClean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spcBef>
                <a:spcPts val="600"/>
              </a:spcBef>
              <a:buClr>
                <a:srgbClr val="D24717"/>
              </a:buClr>
              <a:buSzPct val="83333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lang="en-US" sz="1600" spc="-95" dirty="0" smtClean="0">
                <a:latin typeface="Times New Roman" pitchFamily="18" charset="0"/>
                <a:cs typeface="Times New Roman" pitchFamily="18" charset="0"/>
              </a:rPr>
              <a:t>Book </a:t>
            </a:r>
            <a:r>
              <a:rPr lang="en-US" sz="1600" spc="-105" dirty="0" smtClean="0">
                <a:latin typeface="Times New Roman" pitchFamily="18" charset="0"/>
                <a:cs typeface="Times New Roman" pitchFamily="18" charset="0"/>
              </a:rPr>
              <a:t>Bank</a:t>
            </a:r>
            <a:r>
              <a:rPr lang="en-US" sz="1600" spc="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spc="-65" dirty="0" smtClean="0">
                <a:latin typeface="Times New Roman" pitchFamily="18" charset="0"/>
                <a:cs typeface="Times New Roman" pitchFamily="18" charset="0"/>
              </a:rPr>
              <a:t>Section</a:t>
            </a:r>
            <a:endParaRPr sz="160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sz="1600" spc="-100" dirty="0" smtClean="0">
                <a:latin typeface="Times New Roman" pitchFamily="18" charset="0"/>
                <a:cs typeface="Times New Roman" pitchFamily="18" charset="0"/>
              </a:rPr>
              <a:t>Back</a:t>
            </a:r>
            <a:r>
              <a:rPr sz="1600" spc="-2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Volume</a:t>
            </a:r>
            <a:r>
              <a:rPr sz="1600" spc="-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of</a:t>
            </a:r>
            <a:r>
              <a:rPr sz="1600" spc="-1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55">
                <a:latin typeface="Times New Roman" pitchFamily="18" charset="0"/>
                <a:cs typeface="Times New Roman" pitchFamily="18" charset="0"/>
              </a:rPr>
              <a:t>Journals</a:t>
            </a:r>
            <a:r>
              <a:rPr sz="1600" spc="-5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600" spc="325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lang="en-US" sz="1600" spc="-55" dirty="0" smtClean="0">
                <a:latin typeface="Times New Roman" pitchFamily="18" charset="0"/>
                <a:cs typeface="Times New Roman" pitchFamily="18" charset="0"/>
              </a:rPr>
              <a:t>Kannada books</a:t>
            </a:r>
            <a:endParaRPr lang="en-US" sz="1600" spc="325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sz="1600" spc="-50" dirty="0" smtClean="0">
                <a:latin typeface="Times New Roman" pitchFamily="18" charset="0"/>
                <a:cs typeface="Times New Roman" pitchFamily="18" charset="0"/>
              </a:rPr>
              <a:t>Reference</a:t>
            </a:r>
            <a:r>
              <a:rPr sz="160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60" dirty="0" smtClean="0">
                <a:latin typeface="Times New Roman" pitchFamily="18" charset="0"/>
                <a:cs typeface="Times New Roman" pitchFamily="18" charset="0"/>
              </a:rPr>
              <a:t>Section</a:t>
            </a:r>
            <a:endParaRPr lang="en-US" sz="1600" spc="-20" dirty="0">
              <a:latin typeface="Times New Roman" pitchFamily="18" charset="0"/>
              <a:cs typeface="Times New Roman" pitchFamily="18" charset="0"/>
            </a:endParaRPr>
          </a:p>
          <a:p>
            <a:pPr marL="285115" indent="-273050">
              <a:lnSpc>
                <a:spcPct val="100000"/>
              </a:lnSpc>
              <a:spcBef>
                <a:spcPts val="700"/>
              </a:spcBef>
              <a:buClr>
                <a:srgbClr val="D24717"/>
              </a:buClr>
              <a:buSzPct val="81818"/>
              <a:buFont typeface="Wingdings"/>
              <a:buChar char=""/>
              <a:tabLst>
                <a:tab pos="285115" algn="l"/>
                <a:tab pos="285750" algn="l"/>
              </a:tabLst>
            </a:pP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65" dirty="0">
                <a:latin typeface="Times New Roman" pitchFamily="18" charset="0"/>
                <a:cs typeface="Times New Roman" pitchFamily="18" charset="0"/>
              </a:rPr>
              <a:t>Reading</a:t>
            </a:r>
            <a:r>
              <a:rPr sz="1600" spc="-35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60" dirty="0">
                <a:latin typeface="Times New Roman" pitchFamily="18" charset="0"/>
                <a:cs typeface="Times New Roman" pitchFamily="18" charset="0"/>
              </a:rPr>
              <a:t>Hall</a:t>
            </a:r>
            <a:r>
              <a:rPr sz="1600" spc="-3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600" spc="-1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46050" y="4657725"/>
            <a:ext cx="457200" cy="342900"/>
          </a:xfrm>
          <a:custGeom>
            <a:avLst/>
            <a:gdLst/>
            <a:ahLst/>
            <a:cxnLst/>
            <a:rect l="l" t="t" r="r" b="b"/>
            <a:pathLst>
              <a:path w="457200" h="342900">
                <a:moveTo>
                  <a:pt x="228600" y="0"/>
                </a:moveTo>
                <a:lnTo>
                  <a:pt x="176184" y="4528"/>
                </a:lnTo>
                <a:lnTo>
                  <a:pt x="128068" y="17426"/>
                </a:lnTo>
                <a:lnTo>
                  <a:pt x="85623" y="37665"/>
                </a:lnTo>
                <a:lnTo>
                  <a:pt x="50221" y="64215"/>
                </a:lnTo>
                <a:lnTo>
                  <a:pt x="23235" y="96049"/>
                </a:lnTo>
                <a:lnTo>
                  <a:pt x="6037" y="132137"/>
                </a:lnTo>
                <a:lnTo>
                  <a:pt x="0" y="171450"/>
                </a:lnTo>
                <a:lnTo>
                  <a:pt x="6037" y="210762"/>
                </a:lnTo>
                <a:lnTo>
                  <a:pt x="23235" y="246850"/>
                </a:lnTo>
                <a:lnTo>
                  <a:pt x="50221" y="278684"/>
                </a:lnTo>
                <a:lnTo>
                  <a:pt x="85623" y="305234"/>
                </a:lnTo>
                <a:lnTo>
                  <a:pt x="128068" y="325473"/>
                </a:lnTo>
                <a:lnTo>
                  <a:pt x="176184" y="338371"/>
                </a:lnTo>
                <a:lnTo>
                  <a:pt x="228600" y="342900"/>
                </a:lnTo>
                <a:lnTo>
                  <a:pt x="281015" y="338371"/>
                </a:lnTo>
                <a:lnTo>
                  <a:pt x="329131" y="325473"/>
                </a:lnTo>
                <a:lnTo>
                  <a:pt x="371576" y="305234"/>
                </a:lnTo>
                <a:lnTo>
                  <a:pt x="406978" y="278684"/>
                </a:lnTo>
                <a:lnTo>
                  <a:pt x="433964" y="246850"/>
                </a:lnTo>
                <a:lnTo>
                  <a:pt x="451162" y="210762"/>
                </a:lnTo>
                <a:lnTo>
                  <a:pt x="457200" y="171450"/>
                </a:lnTo>
                <a:lnTo>
                  <a:pt x="451162" y="132137"/>
                </a:lnTo>
                <a:lnTo>
                  <a:pt x="433964" y="96049"/>
                </a:lnTo>
                <a:lnTo>
                  <a:pt x="406978" y="64215"/>
                </a:lnTo>
                <a:lnTo>
                  <a:pt x="371576" y="37665"/>
                </a:lnTo>
                <a:lnTo>
                  <a:pt x="329131" y="17426"/>
                </a:lnTo>
                <a:lnTo>
                  <a:pt x="281015" y="4528"/>
                </a:lnTo>
                <a:lnTo>
                  <a:pt x="2286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H:\COLLEGE CLASS ROOM PHOTOS\IMG_20181204_1644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123950"/>
            <a:ext cx="3962400" cy="3733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COLLEGE CLASS ROOM PHOTOS\IMG_20181204_1645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0"/>
            <a:ext cx="52578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H:\COLLEGE CLASS ROOM PHOTOS\IMG_20181204_1645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533400" y="0"/>
            <a:ext cx="42672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COLLEGE CLASS ROOM PHOTOS\IMG_20181204_164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3350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746</TotalTime>
  <Words>847</Words>
  <Application>Microsoft Office PowerPoint</Application>
  <PresentationFormat>On-screen Show (16:9)</PresentationFormat>
  <Paragraphs>177</Paragraphs>
  <Slides>25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Opulent</vt:lpstr>
      <vt:lpstr>Slide 1</vt:lpstr>
      <vt:lpstr>Slide 2</vt:lpstr>
      <vt:lpstr>OVERVIEW OF LIBRARY ORIENTATION </vt:lpstr>
      <vt:lpstr>Library Staff</vt:lpstr>
      <vt:lpstr>Library Timings</vt:lpstr>
      <vt:lpstr>About Library</vt:lpstr>
      <vt:lpstr>Location Guides</vt:lpstr>
      <vt:lpstr>Slide 8</vt:lpstr>
      <vt:lpstr>Slide 9</vt:lpstr>
      <vt:lpstr>Slide 10</vt:lpstr>
      <vt:lpstr>HOW TO GET MEMBERSHIP</vt:lpstr>
      <vt:lpstr>Library Services</vt:lpstr>
      <vt:lpstr>BOOK BORROWING PROCEDURE</vt:lpstr>
      <vt:lpstr>Library Rules (Generals)</vt:lpstr>
      <vt:lpstr>Library Rules (Generals)</vt:lpstr>
      <vt:lpstr>Library Rules (Loan Privilege)</vt:lpstr>
      <vt:lpstr>Library Rules (Loan Privilege)</vt:lpstr>
      <vt:lpstr>Slide 18</vt:lpstr>
      <vt:lpstr>Library Rules (Generals)</vt:lpstr>
      <vt:lpstr> Total Collection of books in the Library </vt:lpstr>
      <vt:lpstr>Details of Journals</vt:lpstr>
      <vt:lpstr>Library OPAC</vt:lpstr>
      <vt:lpstr>Slide 23</vt:lpstr>
      <vt:lpstr>Library Advisory Committee 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Admin</cp:lastModifiedBy>
  <cp:revision>94</cp:revision>
  <dcterms:created xsi:type="dcterms:W3CDTF">2021-10-28T10:03:43Z</dcterms:created>
  <dcterms:modified xsi:type="dcterms:W3CDTF">2022-12-30T06:38:29Z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2017-08-02T00:00:00Z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2021-10-28T00:00:00Z</vt:filetime>
  </property>
</Properties>
</file>